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10/15/2020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42874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0378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10/15/2020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386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10/15/2020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53194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t>10/15/2020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8773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04797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6291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4535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t>10/15/2020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5493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01870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t>10/15/2020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0866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6888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6700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4504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215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5788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3449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10/15/2020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3380951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1" y="1300786"/>
            <a:ext cx="8824973" cy="1968626"/>
          </a:xfrm>
        </p:spPr>
        <p:txBody>
          <a:bodyPr>
            <a:normAutofit/>
          </a:bodyPr>
          <a:lstStyle/>
          <a:p>
            <a:pPr algn="ctr"/>
            <a:r>
              <a:rPr lang="en-US" sz="44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ROG Fonts" panose="00000500000000000000" pitchFamily="50" charset="0"/>
              </a:rPr>
              <a:t>Automobiles MANAGEMENT SYSTEM.</a:t>
            </a:r>
            <a:endParaRPr lang="en-IN" sz="4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ROG Fonts" panose="00000500000000000000" pitchFamily="50" charset="0"/>
            </a:endParaRPr>
          </a:p>
        </p:txBody>
      </p:sp>
      <p:sp>
        <p:nvSpPr>
          <p:cNvPr id="3" name="Subtitle 2"/>
          <p:cNvSpPr>
            <a:spLocks noGrp="1"/>
          </p:cNvSpPr>
          <p:nvPr>
            <p:ph type="subTitle" idx="1"/>
          </p:nvPr>
        </p:nvSpPr>
        <p:spPr/>
        <p:txBody>
          <a:bodyPr/>
          <a:lstStyle/>
          <a:p>
            <a:pPr algn="ctr"/>
            <a:r>
              <a:rPr lang="en-US" dirty="0" smtClean="0">
                <a:solidFill>
                  <a:schemeClr val="bg2">
                    <a:lumMod val="50000"/>
                  </a:schemeClr>
                </a:solidFill>
                <a:latin typeface="Raider Crusader" pitchFamily="2" charset="0"/>
              </a:rPr>
              <a:t>…A New Way Of Vehicle Management…</a:t>
            </a:r>
            <a:endParaRPr lang="en-IN" dirty="0">
              <a:solidFill>
                <a:schemeClr val="bg2">
                  <a:lumMod val="50000"/>
                </a:schemeClr>
              </a:solidFill>
              <a:latin typeface="Raider Crusader" pitchFamily="2"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497" y="4534141"/>
            <a:ext cx="5670430" cy="173878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96" y="4680790"/>
            <a:ext cx="6995008" cy="173476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0019" y="481352"/>
            <a:ext cx="2460762" cy="1638868"/>
          </a:xfrm>
          <a:prstGeom prst="rect">
            <a:avLst/>
          </a:prstGeom>
        </p:spPr>
      </p:pic>
    </p:spTree>
    <p:extLst>
      <p:ext uri="{BB962C8B-B14F-4D97-AF65-F5344CB8AC3E}">
        <p14:creationId xmlns:p14="http://schemas.microsoft.com/office/powerpoint/2010/main" val="36624250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16132"/>
            <a:ext cx="8724181" cy="1090306"/>
          </a:xfrm>
        </p:spPr>
        <p:txBody>
          <a:bodyPr>
            <a:normAutofit fontScale="90000"/>
          </a:bodyPr>
          <a:lstStyle/>
          <a:p>
            <a:pPr algn="l"/>
            <a:r>
              <a:rPr lang="en-IN" b="1" cap="none" dirty="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Bill Management </a:t>
            </a:r>
            <a:r>
              <a:rPr lang="en-IN" b="1" cap="none" dirty="0" smtClean="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Functions:</a:t>
            </a:r>
            <a:endParaRPr lang="en-IN" b="1" cap="none" dirty="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endParaRP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sz="2000" i="1" dirty="0" smtClean="0">
                <a:solidFill>
                  <a:schemeClr val="accent2">
                    <a:lumMod val="60000"/>
                    <a:lumOff val="40000"/>
                  </a:schemeClr>
                </a:solidFill>
                <a:latin typeface="Haettenschweiler" panose="020B0706040902060204" pitchFamily="34" charset="0"/>
              </a:rPr>
              <a:t>This </a:t>
            </a:r>
            <a:r>
              <a:rPr lang="en-US" sz="2000" i="1" dirty="0">
                <a:solidFill>
                  <a:schemeClr val="accent2">
                    <a:lumMod val="60000"/>
                    <a:lumOff val="40000"/>
                  </a:schemeClr>
                </a:solidFill>
                <a:latin typeface="Haettenschweiler" panose="020B0706040902060204" pitchFamily="34" charset="0"/>
              </a:rPr>
              <a:t>function is accessible only to admin and employees. </a:t>
            </a:r>
            <a:endParaRPr lang="en-US" sz="2000" i="1" dirty="0" smtClean="0">
              <a:solidFill>
                <a:schemeClr val="accent2">
                  <a:lumMod val="60000"/>
                  <a:lumOff val="40000"/>
                </a:schemeClr>
              </a:solidFill>
              <a:latin typeface="Haettenschweiler" panose="020B0706040902060204" pitchFamily="34" charset="0"/>
            </a:endParaRPr>
          </a:p>
          <a:p>
            <a:pPr>
              <a:buFont typeface="Wingdings" panose="05000000000000000000" pitchFamily="2" charset="2"/>
              <a:buChar char="Ø"/>
            </a:pPr>
            <a:r>
              <a:rPr lang="en-US" sz="2000" i="1" dirty="0" smtClean="0">
                <a:solidFill>
                  <a:schemeClr val="accent2">
                    <a:lumMod val="60000"/>
                    <a:lumOff val="40000"/>
                  </a:schemeClr>
                </a:solidFill>
                <a:latin typeface="Haettenschweiler" panose="020B0706040902060204" pitchFamily="34" charset="0"/>
              </a:rPr>
              <a:t>It </a:t>
            </a:r>
            <a:r>
              <a:rPr lang="en-US" sz="2000" i="1" dirty="0">
                <a:solidFill>
                  <a:schemeClr val="accent2">
                    <a:lumMod val="60000"/>
                    <a:lumOff val="40000"/>
                  </a:schemeClr>
                </a:solidFill>
                <a:latin typeface="Haettenschweiler" panose="020B0706040902060204" pitchFamily="34" charset="0"/>
              </a:rPr>
              <a:t>keeps the soft copy of all </a:t>
            </a:r>
            <a:r>
              <a:rPr lang="en-US" sz="2000" i="1" dirty="0" smtClean="0">
                <a:solidFill>
                  <a:schemeClr val="accent2">
                    <a:lumMod val="60000"/>
                    <a:lumOff val="40000"/>
                  </a:schemeClr>
                </a:solidFill>
                <a:latin typeface="Haettenschweiler" panose="020B0706040902060204" pitchFamily="34" charset="0"/>
              </a:rPr>
              <a:t>the expenses </a:t>
            </a:r>
            <a:r>
              <a:rPr lang="en-US" sz="2000" i="1" dirty="0">
                <a:solidFill>
                  <a:schemeClr val="accent2">
                    <a:lumMod val="60000"/>
                    <a:lumOff val="40000"/>
                  </a:schemeClr>
                </a:solidFill>
                <a:latin typeface="Haettenschweiler" panose="020B0706040902060204" pitchFamily="34" charset="0"/>
              </a:rPr>
              <a:t>made by the company. </a:t>
            </a:r>
            <a:endParaRPr lang="en-US" sz="2000" i="1" dirty="0" smtClean="0">
              <a:solidFill>
                <a:schemeClr val="accent2">
                  <a:lumMod val="60000"/>
                  <a:lumOff val="40000"/>
                </a:schemeClr>
              </a:solidFill>
              <a:latin typeface="Haettenschweiler" panose="020B0706040902060204" pitchFamily="34" charset="0"/>
            </a:endParaRPr>
          </a:p>
          <a:p>
            <a:pPr>
              <a:buFont typeface="Wingdings" panose="05000000000000000000" pitchFamily="2" charset="2"/>
              <a:buChar char="Ø"/>
            </a:pPr>
            <a:r>
              <a:rPr lang="en-US" sz="2000" i="1" dirty="0" smtClean="0">
                <a:solidFill>
                  <a:schemeClr val="accent2">
                    <a:lumMod val="60000"/>
                    <a:lumOff val="40000"/>
                  </a:schemeClr>
                </a:solidFill>
                <a:latin typeface="Haettenschweiler" panose="020B0706040902060204" pitchFamily="34" charset="0"/>
              </a:rPr>
              <a:t>Admin</a:t>
            </a:r>
            <a:r>
              <a:rPr lang="en-US" sz="2000" i="1" dirty="0">
                <a:solidFill>
                  <a:schemeClr val="accent2">
                    <a:lumMod val="60000"/>
                    <a:lumOff val="40000"/>
                  </a:schemeClr>
                </a:solidFill>
                <a:latin typeface="Haettenschweiler" panose="020B0706040902060204" pitchFamily="34" charset="0"/>
              </a:rPr>
              <a:t>, Employees and Drivers can add soft copies of </a:t>
            </a:r>
            <a:r>
              <a:rPr lang="en-US" sz="2000" i="1" dirty="0" smtClean="0">
                <a:solidFill>
                  <a:schemeClr val="accent2">
                    <a:lumMod val="60000"/>
                    <a:lumOff val="40000"/>
                  </a:schemeClr>
                </a:solidFill>
                <a:latin typeface="Haettenschweiler" panose="020B0706040902060204" pitchFamily="34" charset="0"/>
              </a:rPr>
              <a:t>the bills </a:t>
            </a:r>
            <a:r>
              <a:rPr lang="en-US" sz="2000" i="1" dirty="0">
                <a:solidFill>
                  <a:schemeClr val="accent2">
                    <a:lumMod val="60000"/>
                    <a:lumOff val="40000"/>
                  </a:schemeClr>
                </a:solidFill>
                <a:latin typeface="Haettenschweiler" panose="020B0706040902060204" pitchFamily="34" charset="0"/>
              </a:rPr>
              <a:t>while entering the expenses for proof while only admin has the privilege to see the </a:t>
            </a:r>
            <a:r>
              <a:rPr lang="en-US" sz="2000" i="1" dirty="0" smtClean="0">
                <a:solidFill>
                  <a:schemeClr val="accent2">
                    <a:lumMod val="60000"/>
                    <a:lumOff val="40000"/>
                  </a:schemeClr>
                </a:solidFill>
                <a:latin typeface="Haettenschweiler" panose="020B0706040902060204" pitchFamily="34" charset="0"/>
              </a:rPr>
              <a:t>soft copies </a:t>
            </a:r>
            <a:r>
              <a:rPr lang="en-US" sz="2000" i="1" dirty="0">
                <a:solidFill>
                  <a:schemeClr val="accent2">
                    <a:lumMod val="60000"/>
                    <a:lumOff val="40000"/>
                  </a:schemeClr>
                </a:solidFill>
                <a:latin typeface="Haettenschweiler" panose="020B0706040902060204" pitchFamily="34" charset="0"/>
              </a:rPr>
              <a:t>at any time if he needs </a:t>
            </a:r>
            <a:r>
              <a:rPr lang="en-US" sz="2000" i="1" dirty="0" smtClean="0">
                <a:solidFill>
                  <a:schemeClr val="accent2">
                    <a:lumMod val="60000"/>
                    <a:lumOff val="40000"/>
                  </a:schemeClr>
                </a:solidFill>
                <a:latin typeface="Haettenschweiler" panose="020B0706040902060204" pitchFamily="34" charset="0"/>
              </a:rPr>
              <a:t>to. </a:t>
            </a:r>
          </a:p>
          <a:p>
            <a:pPr>
              <a:buFont typeface="Wingdings" panose="05000000000000000000" pitchFamily="2" charset="2"/>
              <a:buChar char="Ø"/>
            </a:pPr>
            <a:r>
              <a:rPr lang="en-IN" sz="2000" i="1" dirty="0" smtClean="0">
                <a:solidFill>
                  <a:schemeClr val="accent2">
                    <a:lumMod val="60000"/>
                    <a:lumOff val="40000"/>
                  </a:schemeClr>
                </a:solidFill>
                <a:latin typeface="Haettenschweiler" panose="020B0706040902060204" pitchFamily="34" charset="0"/>
              </a:rPr>
              <a:t>It </a:t>
            </a:r>
            <a:r>
              <a:rPr lang="en-IN" sz="2000" i="1" dirty="0">
                <a:solidFill>
                  <a:schemeClr val="accent2">
                    <a:lumMod val="60000"/>
                    <a:lumOff val="40000"/>
                  </a:schemeClr>
                </a:solidFill>
                <a:latin typeface="Haettenschweiler" panose="020B0706040902060204" pitchFamily="34" charset="0"/>
              </a:rPr>
              <a:t>offers</a:t>
            </a:r>
          </a:p>
          <a:p>
            <a:pPr>
              <a:buFont typeface="Wingdings" panose="05000000000000000000" pitchFamily="2" charset="2"/>
              <a:buChar char="ü"/>
            </a:pPr>
            <a:r>
              <a:rPr lang="en-IN" sz="2000" i="1" dirty="0" smtClean="0">
                <a:solidFill>
                  <a:srgbClr val="0D0D0D"/>
                </a:solidFill>
                <a:latin typeface="Haettenschweiler" panose="020B0706040902060204" pitchFamily="34" charset="0"/>
              </a:rPr>
              <a:t>View </a:t>
            </a:r>
            <a:r>
              <a:rPr lang="en-IN" sz="2000" i="1" dirty="0">
                <a:solidFill>
                  <a:srgbClr val="0D0D0D"/>
                </a:solidFill>
                <a:latin typeface="Haettenschweiler" panose="020B0706040902060204" pitchFamily="34" charset="0"/>
              </a:rPr>
              <a:t>Bills</a:t>
            </a:r>
          </a:p>
          <a:p>
            <a:pPr>
              <a:buFont typeface="Wingdings" panose="05000000000000000000" pitchFamily="2" charset="2"/>
              <a:buChar char="ü"/>
            </a:pPr>
            <a:r>
              <a:rPr lang="en-IN" sz="2000" i="1" dirty="0" smtClean="0">
                <a:solidFill>
                  <a:srgbClr val="0D0D0D"/>
                </a:solidFill>
                <a:latin typeface="Haettenschweiler" panose="020B0706040902060204" pitchFamily="34" charset="0"/>
              </a:rPr>
              <a:t>Search </a:t>
            </a:r>
            <a:r>
              <a:rPr lang="en-IN" sz="2000" i="1" dirty="0">
                <a:solidFill>
                  <a:srgbClr val="0D0D0D"/>
                </a:solidFill>
                <a:latin typeface="Haettenschweiler" panose="020B0706040902060204" pitchFamily="34" charset="0"/>
              </a:rPr>
              <a:t>Bill</a:t>
            </a:r>
          </a:p>
          <a:p>
            <a:pPr>
              <a:buFont typeface="Wingdings" panose="05000000000000000000" pitchFamily="2" charset="2"/>
              <a:buChar char="ü"/>
            </a:pPr>
            <a:r>
              <a:rPr lang="en-IN" sz="2000" i="1" dirty="0" smtClean="0">
                <a:solidFill>
                  <a:srgbClr val="0D0D0D"/>
                </a:solidFill>
                <a:latin typeface="Haettenschweiler" panose="020B0706040902060204" pitchFamily="34" charset="0"/>
              </a:rPr>
              <a:t>Print </a:t>
            </a:r>
            <a:r>
              <a:rPr lang="en-IN" sz="2000" i="1" dirty="0">
                <a:solidFill>
                  <a:srgbClr val="0D0D0D"/>
                </a:solidFill>
                <a:latin typeface="Haettenschweiler" panose="020B0706040902060204" pitchFamily="34" charset="0"/>
              </a:rPr>
              <a:t>Bill</a:t>
            </a:r>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987" y="3545456"/>
            <a:ext cx="4291865" cy="3044363"/>
          </a:xfrm>
          <a:prstGeom prst="rect">
            <a:avLst/>
          </a:prstGeom>
        </p:spPr>
      </p:pic>
    </p:spTree>
    <p:extLst>
      <p:ext uri="{BB962C8B-B14F-4D97-AF65-F5344CB8AC3E}">
        <p14:creationId xmlns:p14="http://schemas.microsoft.com/office/powerpoint/2010/main" val="24465042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014539"/>
            <a:ext cx="8820509" cy="1180021"/>
          </a:xfrm>
        </p:spPr>
        <p:txBody>
          <a:bodyPr>
            <a:normAutofit fontScale="90000"/>
          </a:bodyPr>
          <a:lstStyle/>
          <a:p>
            <a:pPr algn="l"/>
            <a:r>
              <a:rPr lang="en-IN"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ROG Fonts" panose="00000500000000000000" pitchFamily="50" charset="0"/>
              </a:rPr>
              <a:t>Reports Management </a:t>
            </a:r>
            <a:r>
              <a:rPr lang="en-IN" cap="none"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ROG Fonts" panose="00000500000000000000" pitchFamily="50" charset="0"/>
              </a:rPr>
              <a:t>Functions:</a:t>
            </a:r>
            <a:r>
              <a:rPr lang="en-IN" b="1" dirty="0">
                <a:solidFill>
                  <a:srgbClr val="0D0D0D"/>
                </a:solidFill>
                <a:latin typeface="Times New Roman" panose="02020603050405020304" pitchFamily="18" charset="0"/>
              </a:rPr>
              <a:t/>
            </a:r>
            <a:br>
              <a:rPr lang="en-IN" b="1" dirty="0">
                <a:solidFill>
                  <a:srgbClr val="0D0D0D"/>
                </a:solidFill>
                <a:latin typeface="Times New Roman" panose="02020603050405020304" pitchFamily="18" charset="0"/>
              </a:rPr>
            </a:b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sz="2000" i="1" dirty="0" smtClean="0">
                <a:solidFill>
                  <a:schemeClr val="accent2">
                    <a:lumMod val="60000"/>
                    <a:lumOff val="40000"/>
                  </a:schemeClr>
                </a:solidFill>
                <a:latin typeface="Haettenschweiler" panose="020B0706040902060204" pitchFamily="34" charset="0"/>
              </a:rPr>
              <a:t>Reports </a:t>
            </a:r>
            <a:r>
              <a:rPr lang="en-US" sz="2000" i="1" dirty="0">
                <a:solidFill>
                  <a:schemeClr val="accent2">
                    <a:lumMod val="60000"/>
                    <a:lumOff val="40000"/>
                  </a:schemeClr>
                </a:solidFill>
                <a:latin typeface="Haettenschweiler" panose="020B0706040902060204" pitchFamily="34" charset="0"/>
              </a:rPr>
              <a:t>Module keeps the tracks of different transactions made by the company. </a:t>
            </a:r>
            <a:endParaRPr lang="en-US" sz="2000" i="1" dirty="0" smtClean="0">
              <a:solidFill>
                <a:schemeClr val="accent2">
                  <a:lumMod val="60000"/>
                  <a:lumOff val="40000"/>
                </a:schemeClr>
              </a:solidFill>
              <a:latin typeface="Haettenschweiler" panose="020B0706040902060204" pitchFamily="34" charset="0"/>
            </a:endParaRPr>
          </a:p>
          <a:p>
            <a:pPr>
              <a:buFont typeface="Wingdings" panose="05000000000000000000" pitchFamily="2" charset="2"/>
              <a:buChar char="Ø"/>
            </a:pPr>
            <a:r>
              <a:rPr lang="en-US" sz="2000" i="1" dirty="0" smtClean="0">
                <a:solidFill>
                  <a:schemeClr val="accent2">
                    <a:lumMod val="60000"/>
                    <a:lumOff val="40000"/>
                  </a:schemeClr>
                </a:solidFill>
                <a:latin typeface="Haettenschweiler" panose="020B0706040902060204" pitchFamily="34" charset="0"/>
              </a:rPr>
              <a:t>It enables user </a:t>
            </a:r>
            <a:r>
              <a:rPr lang="en-US" sz="2000" i="1" dirty="0">
                <a:solidFill>
                  <a:schemeClr val="accent2">
                    <a:lumMod val="60000"/>
                    <a:lumOff val="40000"/>
                  </a:schemeClr>
                </a:solidFill>
                <a:latin typeface="Haettenschweiler" panose="020B0706040902060204" pitchFamily="34" charset="0"/>
              </a:rPr>
              <a:t>to save and print the required information generated by the software after analysis.</a:t>
            </a:r>
          </a:p>
          <a:p>
            <a:pPr>
              <a:buFont typeface="Wingdings" panose="05000000000000000000" pitchFamily="2" charset="2"/>
              <a:buChar char="Ø"/>
            </a:pPr>
            <a:r>
              <a:rPr lang="en-US" sz="2000" i="1" dirty="0">
                <a:solidFill>
                  <a:schemeClr val="accent2">
                    <a:lumMod val="60000"/>
                    <a:lumOff val="40000"/>
                  </a:schemeClr>
                </a:solidFill>
                <a:latin typeface="Haettenschweiler" panose="020B0706040902060204" pitchFamily="34" charset="0"/>
              </a:rPr>
              <a:t>Admin and Employee has the privilege to view Reports. It has Menu Options</a:t>
            </a:r>
          </a:p>
          <a:p>
            <a:pPr>
              <a:buFont typeface="Wingdings" panose="05000000000000000000" pitchFamily="2" charset="2"/>
              <a:buChar char="ü"/>
            </a:pPr>
            <a:r>
              <a:rPr lang="en-IN" sz="2000" i="1" dirty="0" smtClean="0">
                <a:solidFill>
                  <a:schemeClr val="tx1">
                    <a:lumMod val="75000"/>
                    <a:lumOff val="25000"/>
                  </a:schemeClr>
                </a:solidFill>
                <a:latin typeface="Haettenschweiler" panose="020B0706040902060204" pitchFamily="34" charset="0"/>
              </a:rPr>
              <a:t>View </a:t>
            </a:r>
            <a:r>
              <a:rPr lang="en-IN" sz="2000" i="1" dirty="0">
                <a:solidFill>
                  <a:schemeClr val="tx1">
                    <a:lumMod val="75000"/>
                    <a:lumOff val="25000"/>
                  </a:schemeClr>
                </a:solidFill>
                <a:latin typeface="Haettenschweiler" panose="020B0706040902060204" pitchFamily="34" charset="0"/>
              </a:rPr>
              <a:t>Expenses</a:t>
            </a:r>
          </a:p>
          <a:p>
            <a:pPr>
              <a:buFont typeface="Wingdings" panose="05000000000000000000" pitchFamily="2" charset="2"/>
              <a:buChar char="ü"/>
            </a:pPr>
            <a:r>
              <a:rPr lang="en-IN" sz="2000" i="1" dirty="0" smtClean="0">
                <a:solidFill>
                  <a:schemeClr val="tx1">
                    <a:lumMod val="75000"/>
                    <a:lumOff val="25000"/>
                  </a:schemeClr>
                </a:solidFill>
                <a:latin typeface="Haettenschweiler" panose="020B0706040902060204" pitchFamily="34" charset="0"/>
              </a:rPr>
              <a:t>View </a:t>
            </a:r>
            <a:r>
              <a:rPr lang="en-IN" sz="2000" i="1" dirty="0">
                <a:solidFill>
                  <a:schemeClr val="tx1">
                    <a:lumMod val="75000"/>
                    <a:lumOff val="25000"/>
                  </a:schemeClr>
                </a:solidFill>
                <a:latin typeface="Haettenschweiler" panose="020B0706040902060204" pitchFamily="34" charset="0"/>
              </a:rPr>
              <a:t>Fuel Logs</a:t>
            </a:r>
          </a:p>
          <a:p>
            <a:pPr>
              <a:buFont typeface="Wingdings" panose="05000000000000000000" pitchFamily="2" charset="2"/>
              <a:buChar char="ü"/>
            </a:pPr>
            <a:r>
              <a:rPr lang="en-IN" sz="2000" i="1" dirty="0" smtClean="0">
                <a:solidFill>
                  <a:schemeClr val="tx1">
                    <a:lumMod val="75000"/>
                    <a:lumOff val="25000"/>
                  </a:schemeClr>
                </a:solidFill>
                <a:latin typeface="Haettenschweiler" panose="020B0706040902060204" pitchFamily="34" charset="0"/>
              </a:rPr>
              <a:t>View </a:t>
            </a:r>
            <a:r>
              <a:rPr lang="en-IN" sz="2000" i="1" dirty="0">
                <a:solidFill>
                  <a:schemeClr val="tx1">
                    <a:lumMod val="75000"/>
                    <a:lumOff val="25000"/>
                  </a:schemeClr>
                </a:solidFill>
                <a:latin typeface="Haettenschweiler" panose="020B0706040902060204" pitchFamily="34" charset="0"/>
              </a:rPr>
              <a:t>Repair &amp; Maintenance Logs</a:t>
            </a:r>
          </a:p>
          <a:p>
            <a:pPr>
              <a:buFont typeface="Wingdings" panose="05000000000000000000" pitchFamily="2" charset="2"/>
              <a:buChar char="Ø"/>
            </a:pPr>
            <a:r>
              <a:rPr lang="en-US" sz="2000" i="1" dirty="0">
                <a:solidFill>
                  <a:schemeClr val="accent2">
                    <a:lumMod val="60000"/>
                    <a:lumOff val="40000"/>
                  </a:schemeClr>
                </a:solidFill>
                <a:latin typeface="Haettenschweiler" panose="020B0706040902060204" pitchFamily="34" charset="0"/>
              </a:rPr>
              <a:t>Reports are generated on daily basis hence View Reports by Date option is available in </a:t>
            </a:r>
            <a:r>
              <a:rPr lang="en-US" sz="2000" i="1" dirty="0" smtClean="0">
                <a:solidFill>
                  <a:schemeClr val="accent2">
                    <a:lumMod val="60000"/>
                    <a:lumOff val="40000"/>
                  </a:schemeClr>
                </a:solidFill>
                <a:latin typeface="Haettenschweiler" panose="020B0706040902060204" pitchFamily="34" charset="0"/>
              </a:rPr>
              <a:t>this </a:t>
            </a:r>
            <a:r>
              <a:rPr lang="en-IN" sz="2000" i="1" dirty="0" smtClean="0">
                <a:solidFill>
                  <a:schemeClr val="accent2">
                    <a:lumMod val="60000"/>
                    <a:lumOff val="40000"/>
                  </a:schemeClr>
                </a:solidFill>
                <a:latin typeface="Haettenschweiler" panose="020B0706040902060204" pitchFamily="34" charset="0"/>
              </a:rPr>
              <a:t>module</a:t>
            </a:r>
            <a:r>
              <a:rPr lang="en-IN" sz="2000" i="1" dirty="0">
                <a:solidFill>
                  <a:schemeClr val="accent2">
                    <a:lumMod val="60000"/>
                    <a:lumOff val="40000"/>
                  </a:schemeClr>
                </a:solidFill>
                <a:latin typeface="Haettenschweiler" panose="020B0706040902060204" pitchFamily="34" charset="0"/>
              </a:rPr>
              <a:t>.</a:t>
            </a:r>
            <a:endParaRPr lang="en-IN" i="1" dirty="0">
              <a:solidFill>
                <a:schemeClr val="accent2">
                  <a:lumMod val="60000"/>
                  <a:lumOff val="40000"/>
                </a:schemeClr>
              </a:solidFill>
              <a:latin typeface="Haettenschweiler" panose="020B070604090206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142" y="2555844"/>
            <a:ext cx="2456103" cy="2456103"/>
          </a:xfrm>
          <a:prstGeom prst="rect">
            <a:avLst/>
          </a:prstGeom>
        </p:spPr>
      </p:pic>
    </p:spTree>
    <p:extLst>
      <p:ext uri="{BB962C8B-B14F-4D97-AF65-F5344CB8AC3E}">
        <p14:creationId xmlns:p14="http://schemas.microsoft.com/office/powerpoint/2010/main" val="17197227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28275"/>
            <a:ext cx="8553091" cy="943658"/>
          </a:xfrm>
        </p:spPr>
        <p:txBody>
          <a:bodyPr>
            <a:normAutofit fontScale="90000"/>
          </a:bodyPr>
          <a:lstStyle/>
          <a:p>
            <a:pPr algn="l"/>
            <a:r>
              <a:rPr lang="en-IN"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ROG Fonts" panose="00000500000000000000" pitchFamily="50" charset="0"/>
              </a:rPr>
              <a:t>Feedback Management </a:t>
            </a:r>
            <a:r>
              <a:rPr lang="en-IN" b="1" cap="none"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ROG Fonts" panose="00000500000000000000" pitchFamily="50" charset="0"/>
              </a:rPr>
              <a:t>Functions:</a:t>
            </a:r>
            <a:r>
              <a:rPr lang="en-IN" b="1" dirty="0">
                <a:solidFill>
                  <a:srgbClr val="0D0D0D"/>
                </a:solidFill>
                <a:latin typeface="Times New Roman" panose="02020603050405020304" pitchFamily="18" charset="0"/>
              </a:rPr>
              <a:t/>
            </a:r>
            <a:br>
              <a:rPr lang="en-IN" b="1" dirty="0">
                <a:solidFill>
                  <a:srgbClr val="0D0D0D"/>
                </a:solidFill>
                <a:latin typeface="Times New Roman" panose="02020603050405020304" pitchFamily="18" charset="0"/>
              </a:rPr>
            </a:b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sz="2000" i="1" dirty="0" smtClean="0">
                <a:solidFill>
                  <a:schemeClr val="accent2">
                    <a:lumMod val="60000"/>
                    <a:lumOff val="40000"/>
                  </a:schemeClr>
                </a:solidFill>
                <a:latin typeface="Haettenschweiler" panose="020B0706040902060204" pitchFamily="34" charset="0"/>
              </a:rPr>
              <a:t>Feedback </a:t>
            </a:r>
            <a:r>
              <a:rPr lang="en-US" sz="2000" i="1" dirty="0">
                <a:solidFill>
                  <a:schemeClr val="accent2">
                    <a:lumMod val="60000"/>
                    <a:lumOff val="40000"/>
                  </a:schemeClr>
                </a:solidFill>
                <a:latin typeface="Haettenschweiler" panose="020B0706040902060204" pitchFamily="34" charset="0"/>
              </a:rPr>
              <a:t>Function has three main parts</a:t>
            </a:r>
          </a:p>
          <a:p>
            <a:pPr>
              <a:buFont typeface="Wingdings" panose="05000000000000000000" pitchFamily="2" charset="2"/>
              <a:buChar char="ü"/>
            </a:pPr>
            <a:r>
              <a:rPr lang="en-IN" sz="2000" i="1" dirty="0" smtClean="0">
                <a:solidFill>
                  <a:schemeClr val="tx1">
                    <a:lumMod val="75000"/>
                    <a:lumOff val="25000"/>
                  </a:schemeClr>
                </a:solidFill>
                <a:latin typeface="Haettenschweiler" panose="020B0706040902060204" pitchFamily="34" charset="0"/>
              </a:rPr>
              <a:t>Give </a:t>
            </a:r>
            <a:r>
              <a:rPr lang="en-IN" sz="2000" i="1" dirty="0">
                <a:solidFill>
                  <a:schemeClr val="tx1">
                    <a:lumMod val="75000"/>
                    <a:lumOff val="25000"/>
                  </a:schemeClr>
                </a:solidFill>
                <a:latin typeface="Haettenschweiler" panose="020B0706040902060204" pitchFamily="34" charset="0"/>
              </a:rPr>
              <a:t>Feedback</a:t>
            </a:r>
          </a:p>
          <a:p>
            <a:pPr>
              <a:buFont typeface="Wingdings" panose="05000000000000000000" pitchFamily="2" charset="2"/>
              <a:buChar char="ü"/>
            </a:pPr>
            <a:r>
              <a:rPr lang="en-IN" sz="2000" i="1" dirty="0" smtClean="0">
                <a:solidFill>
                  <a:schemeClr val="tx1">
                    <a:lumMod val="75000"/>
                    <a:lumOff val="25000"/>
                  </a:schemeClr>
                </a:solidFill>
                <a:latin typeface="Haettenschweiler" panose="020B0706040902060204" pitchFamily="34" charset="0"/>
              </a:rPr>
              <a:t>Check </a:t>
            </a:r>
            <a:r>
              <a:rPr lang="en-IN" sz="2000" i="1" dirty="0">
                <a:solidFill>
                  <a:schemeClr val="tx1">
                    <a:lumMod val="75000"/>
                    <a:lumOff val="25000"/>
                  </a:schemeClr>
                </a:solidFill>
                <a:latin typeface="Haettenschweiler" panose="020B0706040902060204" pitchFamily="34" charset="0"/>
              </a:rPr>
              <a:t>Feedback</a:t>
            </a:r>
          </a:p>
          <a:p>
            <a:pPr>
              <a:buFont typeface="Wingdings" panose="05000000000000000000" pitchFamily="2" charset="2"/>
              <a:buChar char="ü"/>
            </a:pPr>
            <a:r>
              <a:rPr lang="en-IN" sz="2000" i="1" dirty="0" smtClean="0">
                <a:solidFill>
                  <a:schemeClr val="tx1">
                    <a:lumMod val="75000"/>
                    <a:lumOff val="25000"/>
                  </a:schemeClr>
                </a:solidFill>
                <a:latin typeface="Haettenschweiler" panose="020B0706040902060204" pitchFamily="34" charset="0"/>
              </a:rPr>
              <a:t>Rate </a:t>
            </a:r>
            <a:r>
              <a:rPr lang="en-IN" sz="2000" i="1" dirty="0">
                <a:solidFill>
                  <a:schemeClr val="tx1">
                    <a:lumMod val="75000"/>
                    <a:lumOff val="25000"/>
                  </a:schemeClr>
                </a:solidFill>
                <a:latin typeface="Haettenschweiler" panose="020B0706040902060204" pitchFamily="34" charset="0"/>
              </a:rPr>
              <a:t>a Vehicle</a:t>
            </a:r>
          </a:p>
          <a:p>
            <a:pPr>
              <a:buFont typeface="Wingdings" panose="05000000000000000000" pitchFamily="2" charset="2"/>
              <a:buChar char="Ø"/>
            </a:pPr>
            <a:r>
              <a:rPr lang="en-US" sz="2000" i="1" dirty="0">
                <a:solidFill>
                  <a:schemeClr val="accent2">
                    <a:lumMod val="60000"/>
                    <a:lumOff val="40000"/>
                  </a:schemeClr>
                </a:solidFill>
                <a:latin typeface="Haettenschweiler" panose="020B0706040902060204" pitchFamily="34" charset="0"/>
              </a:rPr>
              <a:t>In Give Feedback, Only a User can submit its feedback to the system.</a:t>
            </a:r>
          </a:p>
          <a:p>
            <a:pPr>
              <a:buFont typeface="Wingdings" panose="05000000000000000000" pitchFamily="2" charset="2"/>
              <a:buChar char="Ø"/>
            </a:pPr>
            <a:r>
              <a:rPr lang="en-US" sz="2000" i="1" dirty="0">
                <a:solidFill>
                  <a:schemeClr val="accent2">
                    <a:lumMod val="60000"/>
                    <a:lumOff val="40000"/>
                  </a:schemeClr>
                </a:solidFill>
                <a:latin typeface="Haettenschweiler" panose="020B0706040902060204" pitchFamily="34" charset="0"/>
              </a:rPr>
              <a:t>In Check Feedbacks, Admin and Employee both can check feedbacks submitted by the </a:t>
            </a:r>
            <a:r>
              <a:rPr lang="en-US" sz="2000" i="1" dirty="0" smtClean="0">
                <a:solidFill>
                  <a:schemeClr val="accent2">
                    <a:lumMod val="60000"/>
                    <a:lumOff val="40000"/>
                  </a:schemeClr>
                </a:solidFill>
                <a:latin typeface="Haettenschweiler" panose="020B0706040902060204" pitchFamily="34" charset="0"/>
              </a:rPr>
              <a:t>user along </a:t>
            </a:r>
            <a:r>
              <a:rPr lang="en-US" sz="2000" i="1" dirty="0">
                <a:solidFill>
                  <a:schemeClr val="accent2">
                    <a:lumMod val="60000"/>
                    <a:lumOff val="40000"/>
                  </a:schemeClr>
                </a:solidFill>
                <a:latin typeface="Haettenschweiler" panose="020B0706040902060204" pitchFamily="34" charset="0"/>
              </a:rPr>
              <a:t>with user id, Date and Time of submission.</a:t>
            </a:r>
          </a:p>
          <a:p>
            <a:pPr>
              <a:buFont typeface="Wingdings" panose="05000000000000000000" pitchFamily="2" charset="2"/>
              <a:buChar char="Ø"/>
            </a:pPr>
            <a:r>
              <a:rPr lang="en-US" sz="2000" i="1" dirty="0">
                <a:solidFill>
                  <a:schemeClr val="accent2">
                    <a:lumMod val="60000"/>
                    <a:lumOff val="40000"/>
                  </a:schemeClr>
                </a:solidFill>
                <a:latin typeface="Haettenschweiler" panose="020B0706040902060204" pitchFamily="34" charset="0"/>
              </a:rPr>
              <a:t>In Rate a Vehicle, Admin and User both can rate a vehicle. This rating affects the </a:t>
            </a:r>
            <a:r>
              <a:rPr lang="en-US" sz="2000" i="1" dirty="0" smtClean="0">
                <a:solidFill>
                  <a:schemeClr val="accent2">
                    <a:lumMod val="60000"/>
                    <a:lumOff val="40000"/>
                  </a:schemeClr>
                </a:solidFill>
                <a:latin typeface="Haettenschweiler" panose="020B0706040902060204" pitchFamily="34" charset="0"/>
              </a:rPr>
              <a:t>overall </a:t>
            </a:r>
            <a:r>
              <a:rPr lang="en-IN" sz="2000" i="1" dirty="0" smtClean="0">
                <a:solidFill>
                  <a:schemeClr val="accent2">
                    <a:lumMod val="60000"/>
                    <a:lumOff val="40000"/>
                  </a:schemeClr>
                </a:solidFill>
                <a:latin typeface="Haettenschweiler" panose="020B0706040902060204" pitchFamily="34" charset="0"/>
              </a:rPr>
              <a:t>Rating </a:t>
            </a:r>
            <a:r>
              <a:rPr lang="en-IN" sz="2000" i="1" dirty="0">
                <a:solidFill>
                  <a:schemeClr val="accent2">
                    <a:lumMod val="60000"/>
                    <a:lumOff val="40000"/>
                  </a:schemeClr>
                </a:solidFill>
                <a:latin typeface="Haettenschweiler" panose="020B0706040902060204" pitchFamily="34" charset="0"/>
              </a:rPr>
              <a:t>of the vehicle.</a:t>
            </a:r>
            <a:endParaRPr lang="en-IN" i="1" dirty="0">
              <a:solidFill>
                <a:schemeClr val="accent2">
                  <a:lumMod val="60000"/>
                  <a:lumOff val="40000"/>
                </a:schemeClr>
              </a:solidFill>
              <a:latin typeface="Haettenschweiler" panose="020B0706040902060204" pitchFamily="34" charset="0"/>
            </a:endParaRPr>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473" y="619471"/>
            <a:ext cx="5380727" cy="3587151"/>
          </a:xfrm>
          <a:prstGeom prst="rect">
            <a:avLst/>
          </a:prstGeom>
        </p:spPr>
      </p:pic>
    </p:spTree>
    <p:extLst>
      <p:ext uri="{BB962C8B-B14F-4D97-AF65-F5344CB8AC3E}">
        <p14:creationId xmlns:p14="http://schemas.microsoft.com/office/powerpoint/2010/main" val="29826619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6735"/>
            <a:ext cx="10820400" cy="1280088"/>
          </a:xfrm>
        </p:spPr>
        <p:txBody>
          <a:bodyPr>
            <a:normAutofit fontScale="90000"/>
          </a:bodyPr>
          <a:lstStyle/>
          <a:p>
            <a:pPr algn="l"/>
            <a:r>
              <a:rPr lang="en-US" b="1" cap="none" dirty="0" smtClean="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System architecture/Block diagram:</a:t>
            </a:r>
            <a:endParaRPr lang="en-IN" b="1" cap="none" dirty="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275" y="2133539"/>
            <a:ext cx="5048193" cy="4448415"/>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0204" y="2363637"/>
            <a:ext cx="3743864" cy="3743864"/>
          </a:xfrm>
          <a:prstGeom prst="rect">
            <a:avLst/>
          </a:prstGeom>
        </p:spPr>
      </p:pic>
    </p:spTree>
    <p:extLst>
      <p:ext uri="{BB962C8B-B14F-4D97-AF65-F5344CB8AC3E}">
        <p14:creationId xmlns:p14="http://schemas.microsoft.com/office/powerpoint/2010/main" val="28623472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098"/>
            <a:ext cx="7371272" cy="1585462"/>
          </a:xfrm>
        </p:spPr>
        <p:txBody>
          <a:bodyPr>
            <a:normAutofit/>
          </a:bodyPr>
          <a:lstStyle/>
          <a:p>
            <a:pPr algn="l"/>
            <a:r>
              <a:rPr lang="en-US" sz="3600" b="1" cap="none" dirty="0" smtClean="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Use case diagram:</a:t>
            </a:r>
            <a:br>
              <a:rPr lang="en-US" sz="3600" b="1" cap="none" dirty="0" smtClean="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br>
            <a:r>
              <a:rPr lang="en-US" sz="3600" b="1" cap="none" dirty="0" smtClean="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admin:</a:t>
            </a:r>
            <a:endParaRPr lang="en-IN" sz="3600" b="1" cap="none" dirty="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7260" y="1977796"/>
            <a:ext cx="5279367" cy="4880204"/>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308" y="2194560"/>
            <a:ext cx="5233357" cy="3925018"/>
          </a:xfrm>
          <a:prstGeom prst="rect">
            <a:avLst/>
          </a:prstGeom>
        </p:spPr>
      </p:pic>
    </p:spTree>
    <p:extLst>
      <p:ext uri="{BB962C8B-B14F-4D97-AF65-F5344CB8AC3E}">
        <p14:creationId xmlns:p14="http://schemas.microsoft.com/office/powerpoint/2010/main" val="3468198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29867"/>
            <a:ext cx="8610600" cy="1293028"/>
          </a:xfrm>
        </p:spPr>
        <p:txBody>
          <a:bodyPr/>
          <a:lstStyle/>
          <a:p>
            <a:pPr algn="l"/>
            <a:r>
              <a:rPr lang="en-US" b="1" cap="none" dirty="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Use case diagram:</a:t>
            </a:r>
            <a:br>
              <a:rPr lang="en-US" b="1" cap="none" dirty="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br>
            <a:r>
              <a:rPr lang="en-US" b="1" cap="none" dirty="0" smtClean="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Employee: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6106" y="2117786"/>
            <a:ext cx="5103243" cy="46018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1196" y="2443432"/>
            <a:ext cx="4770407" cy="3577805"/>
          </a:xfrm>
          <a:prstGeom prst="rect">
            <a:avLst/>
          </a:prstGeom>
        </p:spPr>
      </p:pic>
    </p:spTree>
    <p:extLst>
      <p:ext uri="{BB962C8B-B14F-4D97-AF65-F5344CB8AC3E}">
        <p14:creationId xmlns:p14="http://schemas.microsoft.com/office/powerpoint/2010/main" val="8658007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29868"/>
            <a:ext cx="8610600" cy="1293028"/>
          </a:xfrm>
        </p:spPr>
        <p:txBody>
          <a:bodyPr/>
          <a:lstStyle/>
          <a:p>
            <a:pPr algn="l"/>
            <a:r>
              <a:rPr lang="en-US" b="1" cap="none" dirty="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Use case diagram:</a:t>
            </a:r>
            <a:br>
              <a:rPr lang="en-US" b="1" cap="none" dirty="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br>
            <a:r>
              <a:rPr lang="en-US" b="1" cap="none" dirty="0" smtClean="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user:</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1382" y="2022896"/>
            <a:ext cx="5903584" cy="462259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654" y="1552755"/>
            <a:ext cx="4921346" cy="2915729"/>
          </a:xfrm>
          <a:prstGeom prst="rect">
            <a:avLst/>
          </a:prstGeom>
        </p:spPr>
      </p:pic>
    </p:spTree>
    <p:extLst>
      <p:ext uri="{BB962C8B-B14F-4D97-AF65-F5344CB8AC3E}">
        <p14:creationId xmlns:p14="http://schemas.microsoft.com/office/powerpoint/2010/main" val="7596296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24758"/>
            <a:ext cx="8610600" cy="1293028"/>
          </a:xfrm>
        </p:spPr>
        <p:txBody>
          <a:bodyPr>
            <a:normAutofit/>
          </a:bodyPr>
          <a:lstStyle/>
          <a:p>
            <a:pPr algn="l"/>
            <a:r>
              <a:rPr lang="en-US" b="1" cap="none" dirty="0" smtClean="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Programming languages required:</a:t>
            </a:r>
            <a:endParaRPr lang="en-IN" b="1" cap="none" dirty="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endParaRPr>
          </a:p>
        </p:txBody>
      </p:sp>
      <p:sp>
        <p:nvSpPr>
          <p:cNvPr id="3" name="Content Placeholder 2"/>
          <p:cNvSpPr>
            <a:spLocks noGrp="1"/>
          </p:cNvSpPr>
          <p:nvPr>
            <p:ph idx="1"/>
          </p:nvPr>
        </p:nvSpPr>
        <p:spPr/>
        <p:txBody>
          <a:bodyPr>
            <a:normAutofit/>
          </a:bodyPr>
          <a:lstStyle/>
          <a:p>
            <a:r>
              <a:rPr lang="en-US" sz="3600" dirty="0" err="1" smtClean="0">
                <a:latin typeface="Brainstorm" panose="02000500000000000000" pitchFamily="2" charset="0"/>
              </a:rPr>
              <a:t>DataBase</a:t>
            </a:r>
            <a:r>
              <a:rPr lang="en-US" sz="3600" dirty="0" smtClean="0">
                <a:latin typeface="Brainstorm" panose="02000500000000000000" pitchFamily="2" charset="0"/>
              </a:rPr>
              <a:t>: </a:t>
            </a:r>
            <a:r>
              <a:rPr lang="en-US" sz="3600" i="1" dirty="0" smtClean="0">
                <a:solidFill>
                  <a:schemeClr val="accent2">
                    <a:lumMod val="60000"/>
                    <a:lumOff val="40000"/>
                  </a:schemeClr>
                </a:solidFill>
                <a:latin typeface="Haettenschweiler" panose="020B0706040902060204" pitchFamily="34" charset="0"/>
              </a:rPr>
              <a:t>MySQL.</a:t>
            </a:r>
          </a:p>
          <a:p>
            <a:r>
              <a:rPr lang="en-US" sz="3600" dirty="0" smtClean="0">
                <a:latin typeface="Brainstorm" panose="02000500000000000000" pitchFamily="2" charset="0"/>
              </a:rPr>
              <a:t>Tools: </a:t>
            </a:r>
            <a:r>
              <a:rPr lang="en-US" sz="3600" i="1" dirty="0" err="1" smtClean="0">
                <a:solidFill>
                  <a:schemeClr val="accent2">
                    <a:lumMod val="60000"/>
                    <a:lumOff val="40000"/>
                  </a:schemeClr>
                </a:solidFill>
                <a:latin typeface="Haettenschweiler" panose="020B0706040902060204" pitchFamily="34" charset="0"/>
              </a:rPr>
              <a:t>Phyton,Xampp,HTML</a:t>
            </a:r>
            <a:r>
              <a:rPr lang="en-US" sz="3600" i="1" dirty="0" smtClean="0">
                <a:solidFill>
                  <a:schemeClr val="accent2">
                    <a:lumMod val="60000"/>
                    <a:lumOff val="40000"/>
                  </a:schemeClr>
                </a:solidFill>
                <a:latin typeface="Haettenschweiler" panose="020B0706040902060204" pitchFamily="34" charset="0"/>
              </a:rPr>
              <a:t>.</a:t>
            </a:r>
          </a:p>
          <a:p>
            <a:r>
              <a:rPr lang="en-US" sz="3600" dirty="0" smtClean="0">
                <a:latin typeface="Brainstorm" panose="02000500000000000000" pitchFamily="2" charset="0"/>
              </a:rPr>
              <a:t>Front End: </a:t>
            </a:r>
            <a:r>
              <a:rPr lang="en-US" sz="3600" i="1" dirty="0" err="1" smtClean="0">
                <a:solidFill>
                  <a:schemeClr val="accent2">
                    <a:lumMod val="60000"/>
                    <a:lumOff val="40000"/>
                  </a:schemeClr>
                </a:solidFill>
                <a:latin typeface="Haettenschweiler" panose="020B0706040902060204" pitchFamily="34" charset="0"/>
              </a:rPr>
              <a:t>Phyton,HTML</a:t>
            </a:r>
            <a:r>
              <a:rPr lang="en-US" sz="3600" i="1" dirty="0" smtClean="0">
                <a:solidFill>
                  <a:schemeClr val="accent2">
                    <a:lumMod val="60000"/>
                    <a:lumOff val="40000"/>
                  </a:schemeClr>
                </a:solidFill>
                <a:latin typeface="Haettenschweiler" panose="020B0706040902060204" pitchFamily="34" charset="0"/>
              </a:rPr>
              <a:t>.</a:t>
            </a:r>
          </a:p>
          <a:p>
            <a:r>
              <a:rPr lang="en-US" sz="3600" dirty="0" smtClean="0">
                <a:latin typeface="Brainstorm" panose="02000500000000000000" pitchFamily="2" charset="0"/>
              </a:rPr>
              <a:t>Back End: </a:t>
            </a:r>
            <a:r>
              <a:rPr lang="en-US" sz="3600" i="1" dirty="0" smtClean="0">
                <a:solidFill>
                  <a:schemeClr val="accent2">
                    <a:lumMod val="60000"/>
                    <a:lumOff val="40000"/>
                  </a:schemeClr>
                </a:solidFill>
                <a:latin typeface="Haettenschweiler" panose="020B0706040902060204" pitchFamily="34" charset="0"/>
              </a:rPr>
              <a:t>MySQL Database.</a:t>
            </a:r>
            <a:endParaRPr lang="en-IN" sz="3600" i="1" dirty="0">
              <a:solidFill>
                <a:schemeClr val="accent2">
                  <a:lumMod val="60000"/>
                  <a:lumOff val="40000"/>
                </a:schemeClr>
              </a:solidFill>
              <a:latin typeface="Haettenschweiler" panose="020B070604090206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1100" y="1260355"/>
            <a:ext cx="7429500" cy="4095750"/>
          </a:xfrm>
          <a:prstGeom prst="rect">
            <a:avLst/>
          </a:prstGeom>
        </p:spPr>
      </p:pic>
    </p:spTree>
    <p:extLst>
      <p:ext uri="{BB962C8B-B14F-4D97-AF65-F5344CB8AC3E}">
        <p14:creationId xmlns:p14="http://schemas.microsoft.com/office/powerpoint/2010/main" val="26970195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2242" y="901532"/>
            <a:ext cx="8732807" cy="2091834"/>
          </a:xfrm>
        </p:spPr>
        <p:txBody>
          <a:bodyPr>
            <a:normAutofit/>
          </a:bodyPr>
          <a:lstStyle/>
          <a:p>
            <a:pPr algn="ctr"/>
            <a:r>
              <a:rPr lang="en-US" sz="6600" b="1" cap="none" dirty="0" smtClean="0">
                <a:ln w="22225">
                  <a:solidFill>
                    <a:schemeClr val="accent2"/>
                  </a:solidFill>
                  <a:prstDash val="solid"/>
                </a:ln>
                <a:solidFill>
                  <a:schemeClr val="tx1">
                    <a:lumMod val="75000"/>
                    <a:lumOff val="25000"/>
                  </a:schemeClr>
                </a:solidFill>
                <a:latin typeface="ROG Fonts" panose="00000500000000000000" pitchFamily="50" charset="0"/>
              </a:rPr>
              <a:t>Thank you</a:t>
            </a:r>
            <a:endParaRPr lang="en-IN" sz="6600" b="1" cap="none" dirty="0">
              <a:ln w="22225">
                <a:solidFill>
                  <a:schemeClr val="accent2"/>
                </a:solidFill>
                <a:prstDash val="solid"/>
              </a:ln>
              <a:solidFill>
                <a:schemeClr val="tx1">
                  <a:lumMod val="75000"/>
                  <a:lumOff val="25000"/>
                </a:schemeClr>
              </a:solidFill>
              <a:latin typeface="ROG Fonts" panose="00000500000000000000" pitchFamily="50"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853" y="2993366"/>
            <a:ext cx="6028191" cy="3025056"/>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154" y="2299958"/>
            <a:ext cx="5577696" cy="3718464"/>
          </a:xfrm>
          <a:prstGeom prst="rect">
            <a:avLst/>
          </a:prstGeom>
        </p:spPr>
      </p:pic>
    </p:spTree>
    <p:extLst>
      <p:ext uri="{BB962C8B-B14F-4D97-AF65-F5344CB8AC3E}">
        <p14:creationId xmlns:p14="http://schemas.microsoft.com/office/powerpoint/2010/main" val="34280503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40" y="448575"/>
            <a:ext cx="9834445" cy="1142833"/>
          </a:xfrm>
        </p:spPr>
        <p:txBody>
          <a:bodyPr>
            <a:normAutofit/>
          </a:bodyPr>
          <a:lstStyle/>
          <a:p>
            <a:pPr algn="l"/>
            <a:r>
              <a:rPr lang="en-US" sz="3600" b="1" i="1" cap="none" dirty="0" smtClean="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Project member’s details:</a:t>
            </a:r>
            <a:endParaRPr lang="en-IN" sz="3600" b="1" i="1" cap="none" dirty="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400" dirty="0" smtClean="0">
                <a:solidFill>
                  <a:schemeClr val="tx1">
                    <a:lumMod val="75000"/>
                    <a:lumOff val="25000"/>
                  </a:schemeClr>
                </a:solidFill>
                <a:latin typeface="Raider Crusader" pitchFamily="2" charset="0"/>
              </a:rPr>
              <a:t>Crew Member’s: </a:t>
            </a:r>
            <a:r>
              <a:rPr lang="en-US" sz="2400" dirty="0" err="1" smtClean="0">
                <a:solidFill>
                  <a:schemeClr val="accent2">
                    <a:lumMod val="60000"/>
                    <a:lumOff val="40000"/>
                  </a:schemeClr>
                </a:solidFill>
                <a:latin typeface="Raider Crusader" pitchFamily="2" charset="0"/>
              </a:rPr>
              <a:t>Kalaiyarasan.S</a:t>
            </a:r>
            <a:r>
              <a:rPr lang="en-US" sz="2400" dirty="0" smtClean="0">
                <a:solidFill>
                  <a:schemeClr val="accent2">
                    <a:lumMod val="60000"/>
                    <a:lumOff val="40000"/>
                  </a:schemeClr>
                </a:solidFill>
                <a:latin typeface="Raider Crusader" pitchFamily="2" charset="0"/>
              </a:rPr>
              <a:t> , Daniel </a:t>
            </a:r>
            <a:r>
              <a:rPr lang="en-US" sz="2400" dirty="0" err="1" smtClean="0">
                <a:solidFill>
                  <a:schemeClr val="accent2">
                    <a:lumMod val="60000"/>
                    <a:lumOff val="40000"/>
                  </a:schemeClr>
                </a:solidFill>
                <a:latin typeface="Raider Crusader" pitchFamily="2" charset="0"/>
              </a:rPr>
              <a:t>Martel.A</a:t>
            </a:r>
            <a:r>
              <a:rPr lang="en-US" sz="2400" dirty="0" smtClean="0">
                <a:solidFill>
                  <a:schemeClr val="accent2">
                    <a:lumMod val="60000"/>
                    <a:lumOff val="40000"/>
                  </a:schemeClr>
                </a:solidFill>
                <a:latin typeface="Raider Crusader" pitchFamily="2" charset="0"/>
              </a:rPr>
              <a:t> , </a:t>
            </a:r>
            <a:r>
              <a:rPr lang="en-US" sz="2400" dirty="0" err="1" smtClean="0">
                <a:solidFill>
                  <a:schemeClr val="accent2">
                    <a:lumMod val="60000"/>
                    <a:lumOff val="40000"/>
                  </a:schemeClr>
                </a:solidFill>
                <a:latin typeface="Raider Crusader" pitchFamily="2" charset="0"/>
              </a:rPr>
              <a:t>Aravind</a:t>
            </a:r>
            <a:r>
              <a:rPr lang="en-US" sz="2400" dirty="0" smtClean="0">
                <a:solidFill>
                  <a:schemeClr val="accent2">
                    <a:lumMod val="60000"/>
                    <a:lumOff val="40000"/>
                  </a:schemeClr>
                </a:solidFill>
                <a:latin typeface="Raider Crusader" pitchFamily="2" charset="0"/>
              </a:rPr>
              <a:t> </a:t>
            </a:r>
            <a:r>
              <a:rPr lang="en-US" sz="2400" dirty="0" err="1" smtClean="0">
                <a:solidFill>
                  <a:schemeClr val="accent2">
                    <a:lumMod val="60000"/>
                    <a:lumOff val="40000"/>
                  </a:schemeClr>
                </a:solidFill>
                <a:latin typeface="Raider Crusader" pitchFamily="2" charset="0"/>
              </a:rPr>
              <a:t>Kumar.S</a:t>
            </a:r>
            <a:endParaRPr lang="en-US" sz="2400" dirty="0" smtClean="0">
              <a:solidFill>
                <a:schemeClr val="accent2">
                  <a:lumMod val="60000"/>
                  <a:lumOff val="40000"/>
                </a:schemeClr>
              </a:solidFill>
              <a:latin typeface="Raider Crusader" pitchFamily="2" charset="0"/>
            </a:endParaRPr>
          </a:p>
          <a:p>
            <a:pPr>
              <a:buFont typeface="Wingdings" panose="05000000000000000000" pitchFamily="2" charset="2"/>
              <a:buChar char="Ø"/>
            </a:pPr>
            <a:r>
              <a:rPr lang="en-US" sz="2400" dirty="0" smtClean="0">
                <a:solidFill>
                  <a:schemeClr val="tx1">
                    <a:lumMod val="75000"/>
                    <a:lumOff val="25000"/>
                  </a:schemeClr>
                </a:solidFill>
                <a:latin typeface="Raider Crusader" pitchFamily="2" charset="0"/>
              </a:rPr>
              <a:t>College: </a:t>
            </a:r>
            <a:r>
              <a:rPr lang="en-US" sz="2400" dirty="0" err="1" smtClean="0">
                <a:solidFill>
                  <a:schemeClr val="accent2">
                    <a:lumMod val="60000"/>
                    <a:lumOff val="40000"/>
                  </a:schemeClr>
                </a:solidFill>
                <a:latin typeface="Raider Crusader" pitchFamily="2" charset="0"/>
              </a:rPr>
              <a:t>Manakula</a:t>
            </a:r>
            <a:r>
              <a:rPr lang="en-US" sz="2400" dirty="0" smtClean="0">
                <a:solidFill>
                  <a:schemeClr val="accent2">
                    <a:lumMod val="60000"/>
                    <a:lumOff val="40000"/>
                  </a:schemeClr>
                </a:solidFill>
                <a:latin typeface="Raider Crusader" pitchFamily="2" charset="0"/>
              </a:rPr>
              <a:t> </a:t>
            </a:r>
            <a:r>
              <a:rPr lang="en-US" sz="2400" dirty="0" err="1" smtClean="0">
                <a:solidFill>
                  <a:schemeClr val="accent2">
                    <a:lumMod val="60000"/>
                    <a:lumOff val="40000"/>
                  </a:schemeClr>
                </a:solidFill>
                <a:latin typeface="Raider Crusader" pitchFamily="2" charset="0"/>
              </a:rPr>
              <a:t>Vinayagar</a:t>
            </a:r>
            <a:r>
              <a:rPr lang="en-US" sz="2400" dirty="0" smtClean="0">
                <a:solidFill>
                  <a:schemeClr val="accent2">
                    <a:lumMod val="60000"/>
                    <a:lumOff val="40000"/>
                  </a:schemeClr>
                </a:solidFill>
                <a:latin typeface="Raider Crusader" pitchFamily="2" charset="0"/>
              </a:rPr>
              <a:t> Institute Of Technology.</a:t>
            </a:r>
          </a:p>
          <a:p>
            <a:pPr>
              <a:buFont typeface="Wingdings" panose="05000000000000000000" pitchFamily="2" charset="2"/>
              <a:buChar char="Ø"/>
            </a:pPr>
            <a:r>
              <a:rPr lang="en-US" sz="2400" dirty="0" smtClean="0">
                <a:solidFill>
                  <a:schemeClr val="tx1">
                    <a:lumMod val="75000"/>
                    <a:lumOff val="25000"/>
                  </a:schemeClr>
                </a:solidFill>
                <a:latin typeface="Raider Crusader" pitchFamily="2" charset="0"/>
              </a:rPr>
              <a:t>Year: </a:t>
            </a:r>
            <a:r>
              <a:rPr lang="en-US" sz="2400" dirty="0" smtClean="0">
                <a:solidFill>
                  <a:schemeClr val="accent2">
                    <a:lumMod val="60000"/>
                    <a:lumOff val="40000"/>
                  </a:schemeClr>
                </a:solidFill>
                <a:latin typeface="Raider Crusader" pitchFamily="2" charset="0"/>
              </a:rPr>
              <a:t>III.</a:t>
            </a:r>
          </a:p>
          <a:p>
            <a:pPr>
              <a:buFont typeface="Wingdings" panose="05000000000000000000" pitchFamily="2" charset="2"/>
              <a:buChar char="Ø"/>
            </a:pPr>
            <a:r>
              <a:rPr lang="en-US" sz="2400" dirty="0" smtClean="0">
                <a:solidFill>
                  <a:schemeClr val="tx1">
                    <a:lumMod val="75000"/>
                    <a:lumOff val="25000"/>
                  </a:schemeClr>
                </a:solidFill>
                <a:latin typeface="Raider Crusader" pitchFamily="2" charset="0"/>
              </a:rPr>
              <a:t>Department: </a:t>
            </a:r>
            <a:r>
              <a:rPr lang="en-US" sz="2400" dirty="0" smtClean="0">
                <a:solidFill>
                  <a:schemeClr val="accent2">
                    <a:lumMod val="60000"/>
                    <a:lumOff val="40000"/>
                  </a:schemeClr>
                </a:solidFill>
                <a:latin typeface="Raider Crusader" pitchFamily="2" charset="0"/>
              </a:rPr>
              <a:t>Computer Science &amp; Engineering.</a:t>
            </a:r>
          </a:p>
          <a:p>
            <a:pPr>
              <a:buFont typeface="Wingdings" panose="05000000000000000000" pitchFamily="2" charset="2"/>
              <a:buChar char="Ø"/>
            </a:pPr>
            <a:r>
              <a:rPr lang="en-US" sz="2400" dirty="0" smtClean="0">
                <a:solidFill>
                  <a:schemeClr val="tx1">
                    <a:lumMod val="75000"/>
                    <a:lumOff val="25000"/>
                  </a:schemeClr>
                </a:solidFill>
                <a:latin typeface="Raider Crusader" pitchFamily="2" charset="0"/>
              </a:rPr>
              <a:t>Section: </a:t>
            </a:r>
            <a:r>
              <a:rPr lang="en-US" sz="2400" dirty="0" smtClean="0">
                <a:solidFill>
                  <a:schemeClr val="accent2">
                    <a:lumMod val="60000"/>
                    <a:lumOff val="40000"/>
                  </a:schemeClr>
                </a:solidFill>
                <a:latin typeface="Raider Crusader" pitchFamily="2" charset="0"/>
              </a:rPr>
              <a:t>‘B’.</a:t>
            </a:r>
          </a:p>
          <a:p>
            <a:pPr>
              <a:buFont typeface="Wingdings" panose="05000000000000000000" pitchFamily="2" charset="2"/>
              <a:buChar char="Ø"/>
            </a:pPr>
            <a:r>
              <a:rPr lang="en-US" sz="2400" dirty="0" smtClean="0">
                <a:solidFill>
                  <a:schemeClr val="tx1">
                    <a:lumMod val="75000"/>
                    <a:lumOff val="25000"/>
                  </a:schemeClr>
                </a:solidFill>
                <a:latin typeface="Raider Crusader" pitchFamily="2" charset="0"/>
              </a:rPr>
              <a:t>Semester: </a:t>
            </a:r>
            <a:r>
              <a:rPr lang="en-US" sz="2400" dirty="0" smtClean="0">
                <a:solidFill>
                  <a:schemeClr val="accent2">
                    <a:lumMod val="60000"/>
                    <a:lumOff val="40000"/>
                  </a:schemeClr>
                </a:solidFill>
                <a:latin typeface="Raider Crusader" pitchFamily="2" charset="0"/>
              </a:rPr>
              <a:t>V.</a:t>
            </a:r>
          </a:p>
          <a:p>
            <a:pPr>
              <a:buFont typeface="Wingdings" panose="05000000000000000000" pitchFamily="2" charset="2"/>
              <a:buChar char="Ø"/>
            </a:pPr>
            <a:r>
              <a:rPr lang="en-US" sz="2400" dirty="0" smtClean="0">
                <a:solidFill>
                  <a:schemeClr val="tx1">
                    <a:lumMod val="75000"/>
                    <a:lumOff val="25000"/>
                  </a:schemeClr>
                </a:solidFill>
                <a:latin typeface="Raider Crusader" pitchFamily="2" charset="0"/>
              </a:rPr>
              <a:t>Submitted On</a:t>
            </a:r>
            <a:r>
              <a:rPr lang="en-US" sz="2400" smtClean="0">
                <a:solidFill>
                  <a:schemeClr val="tx1">
                    <a:lumMod val="75000"/>
                    <a:lumOff val="25000"/>
                  </a:schemeClr>
                </a:solidFill>
                <a:latin typeface="Raider Crusader" pitchFamily="2" charset="0"/>
              </a:rPr>
              <a:t>: </a:t>
            </a:r>
            <a:r>
              <a:rPr lang="en-US" sz="2400" smtClean="0">
                <a:solidFill>
                  <a:schemeClr val="accent2">
                    <a:lumMod val="60000"/>
                    <a:lumOff val="40000"/>
                  </a:schemeClr>
                </a:solidFill>
                <a:latin typeface="Raider Crusader" pitchFamily="2" charset="0"/>
              </a:rPr>
              <a:t>03</a:t>
            </a:r>
            <a:r>
              <a:rPr lang="en-US" sz="2400" smtClean="0">
                <a:solidFill>
                  <a:schemeClr val="accent2">
                    <a:lumMod val="60000"/>
                    <a:lumOff val="40000"/>
                  </a:schemeClr>
                </a:solidFill>
                <a:latin typeface="Raider Crusader" pitchFamily="2" charset="0"/>
              </a:rPr>
              <a:t>/10/2020.</a:t>
            </a:r>
            <a:endParaRPr lang="en-US" sz="2400" dirty="0" smtClean="0">
              <a:solidFill>
                <a:schemeClr val="accent2">
                  <a:lumMod val="60000"/>
                  <a:lumOff val="40000"/>
                </a:schemeClr>
              </a:solidFill>
              <a:latin typeface="Raider Crusader" pitchFamily="2" charset="0"/>
            </a:endParaRPr>
          </a:p>
          <a:p>
            <a:pPr>
              <a:buFont typeface="Wingdings" panose="05000000000000000000" pitchFamily="2" charset="2"/>
              <a:buChar char="Ø"/>
            </a:pPr>
            <a:r>
              <a:rPr lang="en-US" sz="2400" dirty="0" smtClean="0">
                <a:solidFill>
                  <a:schemeClr val="tx1">
                    <a:lumMod val="75000"/>
                    <a:lumOff val="25000"/>
                  </a:schemeClr>
                </a:solidFill>
                <a:latin typeface="Raider Crusader" pitchFamily="2" charset="0"/>
              </a:rPr>
              <a:t>Submitted To: </a:t>
            </a:r>
            <a:r>
              <a:rPr lang="en-US" sz="2400" dirty="0" err="1" smtClean="0">
                <a:solidFill>
                  <a:schemeClr val="accent2">
                    <a:lumMod val="60000"/>
                    <a:lumOff val="40000"/>
                  </a:schemeClr>
                </a:solidFill>
                <a:latin typeface="Raider Crusader" pitchFamily="2" charset="0"/>
              </a:rPr>
              <a:t>Ass.Prof.Mr.Ashok</a:t>
            </a:r>
            <a:r>
              <a:rPr lang="en-US" sz="2400" dirty="0" smtClean="0">
                <a:solidFill>
                  <a:schemeClr val="accent2">
                    <a:lumMod val="60000"/>
                    <a:lumOff val="40000"/>
                  </a:schemeClr>
                </a:solidFill>
                <a:latin typeface="Raider Crusader" pitchFamily="2" charset="0"/>
              </a:rPr>
              <a:t> Kumar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602" y="3217986"/>
            <a:ext cx="4259413" cy="3141511"/>
          </a:xfrm>
          <a:prstGeom prst="rect">
            <a:avLst/>
          </a:prstGeom>
        </p:spPr>
      </p:pic>
    </p:spTree>
    <p:extLst>
      <p:ext uri="{BB962C8B-B14F-4D97-AF65-F5344CB8AC3E}">
        <p14:creationId xmlns:p14="http://schemas.microsoft.com/office/powerpoint/2010/main" val="40510057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58865"/>
            <a:ext cx="4226169" cy="967712"/>
          </a:xfrm>
        </p:spPr>
        <p:txBody>
          <a:bodyPr/>
          <a:lstStyle/>
          <a:p>
            <a:pPr algn="ctr"/>
            <a:r>
              <a:rPr lang="en-US" b="1" cap="none" dirty="0" smtClean="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Abstract:</a:t>
            </a:r>
            <a:endParaRPr lang="en-IN" b="1" cap="none" dirty="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endParaRPr>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ü"/>
            </a:pPr>
            <a:r>
              <a:rPr lang="en-US" sz="2400" i="1" dirty="0">
                <a:solidFill>
                  <a:schemeClr val="accent2">
                    <a:lumMod val="60000"/>
                    <a:lumOff val="40000"/>
                  </a:schemeClr>
                </a:solidFill>
                <a:latin typeface="Haettenschweiler" panose="020B0706040902060204" pitchFamily="34" charset="0"/>
              </a:rPr>
              <a:t>Vehicle Management System has </a:t>
            </a:r>
            <a:r>
              <a:rPr lang="en-US" sz="2400" i="1" dirty="0" smtClean="0">
                <a:solidFill>
                  <a:schemeClr val="accent2">
                    <a:lumMod val="60000"/>
                    <a:lumOff val="40000"/>
                  </a:schemeClr>
                </a:solidFill>
                <a:latin typeface="Haettenschweiler" panose="020B0706040902060204" pitchFamily="34" charset="0"/>
              </a:rPr>
              <a:t>three types </a:t>
            </a:r>
            <a:r>
              <a:rPr lang="en-US" sz="2400" i="1" dirty="0">
                <a:solidFill>
                  <a:schemeClr val="accent2">
                    <a:lumMod val="60000"/>
                    <a:lumOff val="40000"/>
                  </a:schemeClr>
                </a:solidFill>
                <a:latin typeface="Haettenschweiler" panose="020B0706040902060204" pitchFamily="34" charset="0"/>
              </a:rPr>
              <a:t>of users </a:t>
            </a:r>
            <a:r>
              <a:rPr lang="en-US" sz="2400" i="1" dirty="0" smtClean="0">
                <a:solidFill>
                  <a:schemeClr val="bg2">
                    <a:lumMod val="25000"/>
                  </a:schemeClr>
                </a:solidFill>
                <a:latin typeface="Haettenschweiler" panose="020B0706040902060204" pitchFamily="34" charset="0"/>
              </a:rPr>
              <a:t>Manager[Admin], </a:t>
            </a:r>
            <a:r>
              <a:rPr lang="en-US" sz="2400" i="1" dirty="0">
                <a:solidFill>
                  <a:schemeClr val="bg2">
                    <a:lumMod val="25000"/>
                  </a:schemeClr>
                </a:solidFill>
                <a:latin typeface="Haettenschweiler" panose="020B0706040902060204" pitchFamily="34" charset="0"/>
              </a:rPr>
              <a:t>Employees, </a:t>
            </a:r>
            <a:r>
              <a:rPr lang="en-US" sz="2400" i="1" dirty="0" smtClean="0">
                <a:solidFill>
                  <a:schemeClr val="bg2">
                    <a:lumMod val="25000"/>
                  </a:schemeClr>
                </a:solidFill>
                <a:latin typeface="Haettenschweiler" panose="020B0706040902060204" pitchFamily="34" charset="0"/>
              </a:rPr>
              <a:t>and </a:t>
            </a:r>
            <a:r>
              <a:rPr lang="en-US" sz="2400" i="1" dirty="0">
                <a:solidFill>
                  <a:schemeClr val="bg2">
                    <a:lumMod val="25000"/>
                  </a:schemeClr>
                </a:solidFill>
                <a:latin typeface="Haettenschweiler" panose="020B0706040902060204" pitchFamily="34" charset="0"/>
              </a:rPr>
              <a:t>Users. </a:t>
            </a:r>
            <a:r>
              <a:rPr lang="en-US" sz="2400" i="1" dirty="0">
                <a:solidFill>
                  <a:schemeClr val="accent2">
                    <a:lumMod val="60000"/>
                    <a:lumOff val="40000"/>
                  </a:schemeClr>
                </a:solidFill>
                <a:latin typeface="Haettenschweiler" panose="020B0706040902060204" pitchFamily="34" charset="0"/>
              </a:rPr>
              <a:t>There is only one Admin in this software</a:t>
            </a:r>
            <a:r>
              <a:rPr lang="en-US" sz="2400" i="1" dirty="0" smtClean="0">
                <a:solidFill>
                  <a:schemeClr val="accent2">
                    <a:lumMod val="60000"/>
                    <a:lumOff val="40000"/>
                  </a:schemeClr>
                </a:solidFill>
                <a:latin typeface="Haettenschweiler" panose="020B0706040902060204" pitchFamily="34" charset="0"/>
              </a:rPr>
              <a:t>.</a:t>
            </a:r>
            <a:endParaRPr lang="en-US" sz="2400" i="1" dirty="0">
              <a:solidFill>
                <a:schemeClr val="accent2">
                  <a:lumMod val="60000"/>
                  <a:lumOff val="40000"/>
                </a:schemeClr>
              </a:solidFill>
              <a:latin typeface="Haettenschweiler" panose="020B0706040902060204" pitchFamily="34" charset="0"/>
            </a:endParaRPr>
          </a:p>
          <a:p>
            <a:pPr>
              <a:buFont typeface="Wingdings" panose="05000000000000000000" pitchFamily="2" charset="2"/>
              <a:buChar char="ü"/>
            </a:pPr>
            <a:r>
              <a:rPr lang="en-US" sz="2400" i="1" dirty="0">
                <a:solidFill>
                  <a:schemeClr val="accent2">
                    <a:lumMod val="60000"/>
                    <a:lumOff val="40000"/>
                  </a:schemeClr>
                </a:solidFill>
                <a:latin typeface="Haettenschweiler" panose="020B0706040902060204" pitchFamily="34" charset="0"/>
              </a:rPr>
              <a:t>The software is intended to do two major tasks i.e. </a:t>
            </a:r>
            <a:r>
              <a:rPr lang="en-US" sz="2400" i="1" dirty="0">
                <a:solidFill>
                  <a:schemeClr val="bg2">
                    <a:lumMod val="25000"/>
                  </a:schemeClr>
                </a:solidFill>
                <a:latin typeface="Haettenschweiler" panose="020B0706040902060204" pitchFamily="34" charset="0"/>
              </a:rPr>
              <a:t>Booking Management and Fleet Management.</a:t>
            </a:r>
            <a:r>
              <a:rPr lang="en-US" sz="2400" i="1" dirty="0">
                <a:solidFill>
                  <a:schemeClr val="accent2">
                    <a:lumMod val="60000"/>
                    <a:lumOff val="40000"/>
                  </a:schemeClr>
                </a:solidFill>
                <a:latin typeface="Haettenschweiler" panose="020B0706040902060204" pitchFamily="34" charset="0"/>
              </a:rPr>
              <a:t> </a:t>
            </a:r>
            <a:endParaRPr lang="en-US" sz="2400" i="1" dirty="0" smtClean="0">
              <a:solidFill>
                <a:schemeClr val="accent2">
                  <a:lumMod val="60000"/>
                  <a:lumOff val="40000"/>
                </a:schemeClr>
              </a:solidFill>
              <a:latin typeface="Haettenschweiler" panose="020B0706040902060204" pitchFamily="34" charset="0"/>
            </a:endParaRPr>
          </a:p>
          <a:p>
            <a:pPr>
              <a:buFont typeface="Wingdings" panose="05000000000000000000" pitchFamily="2" charset="2"/>
              <a:buChar char="ü"/>
            </a:pPr>
            <a:r>
              <a:rPr lang="en-US" sz="2400" i="1" dirty="0" smtClean="0">
                <a:solidFill>
                  <a:schemeClr val="accent2">
                    <a:lumMod val="60000"/>
                    <a:lumOff val="40000"/>
                  </a:schemeClr>
                </a:solidFill>
                <a:latin typeface="Haettenschweiler" panose="020B0706040902060204" pitchFamily="34" charset="0"/>
              </a:rPr>
              <a:t>Booking </a:t>
            </a:r>
            <a:r>
              <a:rPr lang="en-US" sz="2400" i="1" dirty="0">
                <a:solidFill>
                  <a:schemeClr val="accent2">
                    <a:lumMod val="60000"/>
                    <a:lumOff val="40000"/>
                  </a:schemeClr>
                </a:solidFill>
                <a:latin typeface="Haettenschweiler" panose="020B0706040902060204" pitchFamily="34" charset="0"/>
              </a:rPr>
              <a:t>Management keeps track of all the vehicle bookings related transactions. It includes </a:t>
            </a:r>
            <a:r>
              <a:rPr lang="en-US" sz="2400" i="1" dirty="0">
                <a:solidFill>
                  <a:schemeClr val="bg2">
                    <a:lumMod val="25000"/>
                  </a:schemeClr>
                </a:solidFill>
                <a:latin typeface="Haettenschweiler" panose="020B0706040902060204" pitchFamily="34" charset="0"/>
              </a:rPr>
              <a:t>New Vehicle Registration, Listing Vehicles, Checking Availability, Booking Vehicles, Booking Cancellation, Fare Calculation, Booking History. </a:t>
            </a:r>
          </a:p>
          <a:p>
            <a:pPr>
              <a:buFont typeface="Wingdings" panose="05000000000000000000" pitchFamily="2" charset="2"/>
              <a:buChar char="ü"/>
            </a:pPr>
            <a:r>
              <a:rPr lang="en-US" sz="2400" i="1" dirty="0">
                <a:solidFill>
                  <a:schemeClr val="accent2">
                    <a:lumMod val="60000"/>
                    <a:lumOff val="40000"/>
                  </a:schemeClr>
                </a:solidFill>
                <a:latin typeface="Haettenschweiler" panose="020B0706040902060204" pitchFamily="34" charset="0"/>
              </a:rPr>
              <a:t>While Fleet Management keeps track of vehicles. It includes </a:t>
            </a:r>
            <a:r>
              <a:rPr lang="en-US" sz="2400" i="1" dirty="0">
                <a:solidFill>
                  <a:schemeClr val="bg2">
                    <a:lumMod val="25000"/>
                  </a:schemeClr>
                </a:solidFill>
                <a:latin typeface="Haettenschweiler" panose="020B0706040902060204" pitchFamily="34" charset="0"/>
              </a:rPr>
              <a:t>Repair and Maintenance Logs, Fuel Logs, Lubricant Logs, Distance Logs, Parts Changed Records and Vehicle Ratings.</a:t>
            </a:r>
            <a:r>
              <a:rPr lang="en-US" sz="2400" i="1" dirty="0">
                <a:solidFill>
                  <a:schemeClr val="accent2">
                    <a:lumMod val="60000"/>
                    <a:lumOff val="40000"/>
                  </a:schemeClr>
                </a:solidFill>
                <a:latin typeface="Haettenschweiler" panose="020B0706040902060204" pitchFamily="34" charset="0"/>
              </a:rPr>
              <a:t> </a:t>
            </a:r>
          </a:p>
          <a:p>
            <a:pPr>
              <a:buFont typeface="Wingdings" panose="05000000000000000000" pitchFamily="2" charset="2"/>
              <a:buChar char="ü"/>
            </a:pPr>
            <a:r>
              <a:rPr lang="en-US" sz="2400" i="1" dirty="0">
                <a:solidFill>
                  <a:schemeClr val="accent2">
                    <a:lumMod val="60000"/>
                    <a:lumOff val="40000"/>
                  </a:schemeClr>
                </a:solidFill>
                <a:latin typeface="Haettenschweiler" panose="020B0706040902060204" pitchFamily="34" charset="0"/>
              </a:rPr>
              <a:t>It also keep track of expenses and bills of the company. Daily Reports can be generated on the basis of these input data collected by Bookings and Fleet Management Modules. User may also print these details if he wants to. It has a Feedback Module where customers of the company can give their feedbacks. A customer can also Rate a vehicle if he had booked it in past . Different types of users have different privileges to the software. Admin has the maximum access to the software. </a:t>
            </a:r>
            <a:endParaRPr lang="en-IN" i="1" dirty="0">
              <a:solidFill>
                <a:schemeClr val="accent2">
                  <a:lumMod val="60000"/>
                  <a:lumOff val="40000"/>
                </a:schemeClr>
              </a:solidFill>
              <a:latin typeface="Haettenschweiler" panose="020B070604090206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5830" y="-73550"/>
            <a:ext cx="2919047" cy="2426677"/>
          </a:xfrm>
          <a:prstGeom prst="rect">
            <a:avLst/>
          </a:prstGeom>
        </p:spPr>
      </p:pic>
    </p:spTree>
    <p:extLst>
      <p:ext uri="{BB962C8B-B14F-4D97-AF65-F5344CB8AC3E}">
        <p14:creationId xmlns:p14="http://schemas.microsoft.com/office/powerpoint/2010/main" val="14670187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76450"/>
            <a:ext cx="8610600" cy="1293028"/>
          </a:xfrm>
        </p:spPr>
        <p:txBody>
          <a:bodyPr>
            <a:normAutofit/>
          </a:bodyPr>
          <a:lstStyle/>
          <a:p>
            <a:pPr algn="l"/>
            <a:r>
              <a:rPr lang="en-US" sz="3600" b="1" cap="none" dirty="0" smtClean="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objectives/Scope of the Project:</a:t>
            </a:r>
            <a:endParaRPr lang="en-IN" sz="3600" b="1" cap="none" dirty="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400" i="1" dirty="0">
                <a:solidFill>
                  <a:schemeClr val="accent2">
                    <a:lumMod val="60000"/>
                    <a:lumOff val="40000"/>
                  </a:schemeClr>
                </a:solidFill>
                <a:latin typeface="Haettenschweiler" panose="020B0706040902060204" pitchFamily="34" charset="0"/>
              </a:rPr>
              <a:t>Vehicle Management System is a </a:t>
            </a:r>
            <a:r>
              <a:rPr lang="en-US" sz="2400" i="1" dirty="0">
                <a:solidFill>
                  <a:schemeClr val="bg2">
                    <a:lumMod val="25000"/>
                  </a:schemeClr>
                </a:solidFill>
                <a:latin typeface="Haettenschweiler" panose="020B0706040902060204" pitchFamily="34" charset="0"/>
              </a:rPr>
              <a:t>windows application which aims to minimize the effort put in company to maintain their transactions.</a:t>
            </a:r>
            <a:r>
              <a:rPr lang="en-US" sz="2400" i="1" dirty="0">
                <a:solidFill>
                  <a:schemeClr val="accent2">
                    <a:lumMod val="60000"/>
                    <a:lumOff val="40000"/>
                  </a:schemeClr>
                </a:solidFill>
                <a:latin typeface="Haettenschweiler" panose="020B0706040902060204" pitchFamily="34" charset="0"/>
              </a:rPr>
              <a:t> It manages all the transactions related to </a:t>
            </a:r>
            <a:r>
              <a:rPr lang="en-US" sz="2400" i="1" dirty="0">
                <a:solidFill>
                  <a:schemeClr val="bg2">
                    <a:lumMod val="25000"/>
                  </a:schemeClr>
                </a:solidFill>
                <a:latin typeface="Haettenschweiler" panose="020B0706040902060204" pitchFamily="34" charset="0"/>
              </a:rPr>
              <a:t>Vehicle profiling, Vehicle Bookings, Fleet management, Booking Details, Daily Expenses, Daily Reports and Customer Feedbacks of the company.</a:t>
            </a:r>
            <a:r>
              <a:rPr lang="en-US" sz="2400" i="1" dirty="0">
                <a:solidFill>
                  <a:schemeClr val="accent2">
                    <a:lumMod val="60000"/>
                    <a:lumOff val="40000"/>
                  </a:schemeClr>
                </a:solidFill>
                <a:latin typeface="Haettenschweiler" panose="020B0706040902060204" pitchFamily="34" charset="0"/>
              </a:rPr>
              <a:t> </a:t>
            </a:r>
          </a:p>
          <a:p>
            <a:pPr>
              <a:buFont typeface="Wingdings" panose="05000000000000000000" pitchFamily="2" charset="2"/>
              <a:buChar char="Ø"/>
            </a:pPr>
            <a:r>
              <a:rPr lang="en-US" sz="2400" i="1" dirty="0">
                <a:solidFill>
                  <a:schemeClr val="accent2">
                    <a:lumMod val="60000"/>
                    <a:lumOff val="40000"/>
                  </a:schemeClr>
                </a:solidFill>
                <a:latin typeface="Haettenschweiler" panose="020B0706040902060204" pitchFamily="34" charset="0"/>
              </a:rPr>
              <a:t>In this software, There is </a:t>
            </a:r>
            <a:r>
              <a:rPr lang="en-US" sz="2400" i="1" dirty="0">
                <a:solidFill>
                  <a:schemeClr val="bg2">
                    <a:lumMod val="25000"/>
                  </a:schemeClr>
                </a:solidFill>
                <a:latin typeface="Haettenschweiler" panose="020B0706040902060204" pitchFamily="34" charset="0"/>
              </a:rPr>
              <a:t>an Admin.</a:t>
            </a:r>
            <a:r>
              <a:rPr lang="en-US" sz="2400" i="1" dirty="0">
                <a:solidFill>
                  <a:schemeClr val="accent2">
                    <a:lumMod val="60000"/>
                    <a:lumOff val="40000"/>
                  </a:schemeClr>
                </a:solidFill>
                <a:latin typeface="Haettenschweiler" panose="020B0706040902060204" pitchFamily="34" charset="0"/>
              </a:rPr>
              <a:t> Admin can add new users to the system. Guest can use the software only after they are registered to the system. </a:t>
            </a:r>
          </a:p>
          <a:p>
            <a:pPr>
              <a:buFont typeface="Wingdings" panose="05000000000000000000" pitchFamily="2" charset="2"/>
              <a:buChar char="Ø"/>
            </a:pPr>
            <a:r>
              <a:rPr lang="en-US" sz="2400" i="1" dirty="0">
                <a:solidFill>
                  <a:schemeClr val="accent2">
                    <a:lumMod val="60000"/>
                    <a:lumOff val="40000"/>
                  </a:schemeClr>
                </a:solidFill>
                <a:latin typeface="Haettenschweiler" panose="020B0706040902060204" pitchFamily="34" charset="0"/>
              </a:rPr>
              <a:t>While Register, A Guest User can register as </a:t>
            </a:r>
          </a:p>
          <a:p>
            <a:pPr>
              <a:buFont typeface="Wingdings" panose="05000000000000000000" pitchFamily="2" charset="2"/>
              <a:buChar char="Ø"/>
            </a:pPr>
            <a:r>
              <a:rPr lang="en-IN" sz="2400" i="1" dirty="0" smtClean="0">
                <a:solidFill>
                  <a:schemeClr val="bg2">
                    <a:lumMod val="25000"/>
                  </a:schemeClr>
                </a:solidFill>
                <a:latin typeface="Haettenschweiler" panose="020B0706040902060204" pitchFamily="34" charset="0"/>
              </a:rPr>
              <a:t> Manager(ADMIN),</a:t>
            </a:r>
            <a:endParaRPr lang="en-IN" sz="2400" i="1" dirty="0">
              <a:solidFill>
                <a:schemeClr val="bg2">
                  <a:lumMod val="25000"/>
                </a:schemeClr>
              </a:solidFill>
              <a:latin typeface="Haettenschweiler" panose="020B0706040902060204" pitchFamily="34" charset="0"/>
            </a:endParaRPr>
          </a:p>
          <a:p>
            <a:pPr>
              <a:buFont typeface="Wingdings" panose="05000000000000000000" pitchFamily="2" charset="2"/>
              <a:buChar char="Ø"/>
            </a:pPr>
            <a:r>
              <a:rPr lang="en-US" sz="2400" i="1" dirty="0" smtClean="0">
                <a:solidFill>
                  <a:schemeClr val="bg2">
                    <a:lumMod val="25000"/>
                  </a:schemeClr>
                </a:solidFill>
                <a:latin typeface="Haettenschweiler" panose="020B0706040902060204" pitchFamily="34" charset="0"/>
              </a:rPr>
              <a:t>Employee,</a:t>
            </a:r>
            <a:endParaRPr lang="en-IN" sz="2400" i="1" dirty="0">
              <a:solidFill>
                <a:schemeClr val="bg2">
                  <a:lumMod val="25000"/>
                </a:schemeClr>
              </a:solidFill>
              <a:latin typeface="Haettenschweiler" panose="020B0706040902060204" pitchFamily="34" charset="0"/>
            </a:endParaRPr>
          </a:p>
          <a:p>
            <a:pPr>
              <a:buFont typeface="Wingdings" panose="05000000000000000000" pitchFamily="2" charset="2"/>
              <a:buChar char="Ø"/>
            </a:pPr>
            <a:r>
              <a:rPr lang="en-US" sz="2400" i="1" dirty="0" smtClean="0">
                <a:solidFill>
                  <a:schemeClr val="bg2">
                    <a:lumMod val="25000"/>
                  </a:schemeClr>
                </a:solidFill>
                <a:latin typeface="Haettenschweiler" panose="020B0706040902060204" pitchFamily="34" charset="0"/>
              </a:rPr>
              <a:t>Customers.</a:t>
            </a:r>
            <a:endParaRPr lang="en-IN" i="1" dirty="0">
              <a:solidFill>
                <a:schemeClr val="bg2">
                  <a:lumMod val="25000"/>
                </a:schemeClr>
              </a:solidFill>
              <a:latin typeface="Haettenschweiler" panose="020B070604090206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088" y="3806416"/>
            <a:ext cx="5275361" cy="2766747"/>
          </a:xfrm>
          <a:prstGeom prst="rect">
            <a:avLst/>
          </a:prstGeom>
        </p:spPr>
      </p:pic>
    </p:spTree>
    <p:extLst>
      <p:ext uri="{BB962C8B-B14F-4D97-AF65-F5344CB8AC3E}">
        <p14:creationId xmlns:p14="http://schemas.microsoft.com/office/powerpoint/2010/main" val="3176200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17724"/>
            <a:ext cx="8610600" cy="1293028"/>
          </a:xfrm>
        </p:spPr>
        <p:txBody>
          <a:bodyPr>
            <a:normAutofit/>
          </a:bodyPr>
          <a:lstStyle/>
          <a:p>
            <a:pPr algn="l"/>
            <a:r>
              <a:rPr lang="en-US" sz="3600" b="1" cap="none" dirty="0" smtClean="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Modules involved:</a:t>
            </a:r>
            <a:endParaRPr lang="en-IN" sz="3600" b="1" cap="none" dirty="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endParaRPr>
          </a:p>
        </p:txBody>
      </p:sp>
      <p:sp>
        <p:nvSpPr>
          <p:cNvPr id="3" name="Content Placeholder 2"/>
          <p:cNvSpPr>
            <a:spLocks noGrp="1"/>
          </p:cNvSpPr>
          <p:nvPr>
            <p:ph idx="1"/>
          </p:nvPr>
        </p:nvSpPr>
        <p:spPr>
          <a:xfrm>
            <a:off x="629728" y="1910752"/>
            <a:ext cx="10820400" cy="4024125"/>
          </a:xfrm>
        </p:spPr>
        <p:txBody>
          <a:bodyPr>
            <a:normAutofit lnSpcReduction="10000"/>
          </a:bodyPr>
          <a:lstStyle/>
          <a:p>
            <a:pPr marL="0" indent="0">
              <a:buNone/>
            </a:pPr>
            <a:r>
              <a:rPr lang="en-US" sz="2400" i="1" dirty="0" smtClean="0">
                <a:solidFill>
                  <a:schemeClr val="accent2">
                    <a:lumMod val="60000"/>
                    <a:lumOff val="40000"/>
                  </a:schemeClr>
                </a:solidFill>
                <a:latin typeface="Haettenschweiler" panose="020B0706040902060204" pitchFamily="34" charset="0"/>
              </a:rPr>
              <a:t>There </a:t>
            </a:r>
            <a:r>
              <a:rPr lang="en-US" sz="2400" i="1" dirty="0">
                <a:solidFill>
                  <a:schemeClr val="accent2">
                    <a:lumMod val="60000"/>
                    <a:lumOff val="40000"/>
                  </a:schemeClr>
                </a:solidFill>
                <a:latin typeface="Haettenschweiler" panose="020B0706040902060204" pitchFamily="34" charset="0"/>
              </a:rPr>
              <a:t>are basically 8 modules in this software </a:t>
            </a:r>
            <a:r>
              <a:rPr lang="en-US" sz="2400" i="1" dirty="0" smtClean="0">
                <a:solidFill>
                  <a:schemeClr val="accent2">
                    <a:lumMod val="60000"/>
                    <a:lumOff val="40000"/>
                  </a:schemeClr>
                </a:solidFill>
                <a:latin typeface="Haettenschweiler" panose="020B0706040902060204" pitchFamily="34" charset="0"/>
              </a:rPr>
              <a:t>:</a:t>
            </a:r>
          </a:p>
          <a:p>
            <a:pPr>
              <a:buFont typeface="Wingdings" panose="05000000000000000000" pitchFamily="2" charset="2"/>
              <a:buChar char="ü"/>
            </a:pPr>
            <a:r>
              <a:rPr lang="en-IN" sz="2400" i="1" dirty="0" smtClean="0">
                <a:solidFill>
                  <a:schemeClr val="bg2">
                    <a:lumMod val="25000"/>
                  </a:schemeClr>
                </a:solidFill>
                <a:latin typeface="Haettenschweiler" panose="020B0706040902060204" pitchFamily="34" charset="0"/>
              </a:rPr>
              <a:t>Login/Registration ,</a:t>
            </a:r>
            <a:endParaRPr lang="en-IN" sz="2400" i="1" dirty="0">
              <a:solidFill>
                <a:schemeClr val="bg2">
                  <a:lumMod val="25000"/>
                </a:schemeClr>
              </a:solidFill>
              <a:latin typeface="Haettenschweiler" panose="020B0706040902060204" pitchFamily="34" charset="0"/>
            </a:endParaRPr>
          </a:p>
          <a:p>
            <a:pPr>
              <a:buFont typeface="Wingdings" panose="05000000000000000000" pitchFamily="2" charset="2"/>
              <a:buChar char="ü"/>
            </a:pPr>
            <a:r>
              <a:rPr lang="en-IN" sz="2400" i="1" dirty="0" smtClean="0">
                <a:solidFill>
                  <a:schemeClr val="bg2">
                    <a:lumMod val="25000"/>
                  </a:schemeClr>
                </a:solidFill>
                <a:latin typeface="Haettenschweiler" panose="020B0706040902060204" pitchFamily="34" charset="0"/>
              </a:rPr>
              <a:t>Profiles,</a:t>
            </a:r>
            <a:endParaRPr lang="en-IN" sz="2400" i="1" dirty="0">
              <a:solidFill>
                <a:schemeClr val="bg2">
                  <a:lumMod val="25000"/>
                </a:schemeClr>
              </a:solidFill>
              <a:latin typeface="Haettenschweiler" panose="020B0706040902060204" pitchFamily="34" charset="0"/>
            </a:endParaRPr>
          </a:p>
          <a:p>
            <a:pPr>
              <a:buFont typeface="Wingdings" panose="05000000000000000000" pitchFamily="2" charset="2"/>
              <a:buChar char="ü"/>
            </a:pPr>
            <a:r>
              <a:rPr lang="en-IN" sz="2400" i="1" dirty="0" smtClean="0">
                <a:solidFill>
                  <a:schemeClr val="bg2">
                    <a:lumMod val="25000"/>
                  </a:schemeClr>
                </a:solidFill>
                <a:latin typeface="Haettenschweiler" panose="020B0706040902060204" pitchFamily="34" charset="0"/>
              </a:rPr>
              <a:t>Vehicles ,</a:t>
            </a:r>
            <a:endParaRPr lang="en-IN" sz="2400" i="1" dirty="0">
              <a:solidFill>
                <a:schemeClr val="bg2">
                  <a:lumMod val="25000"/>
                </a:schemeClr>
              </a:solidFill>
              <a:latin typeface="Haettenschweiler" panose="020B0706040902060204" pitchFamily="34" charset="0"/>
            </a:endParaRPr>
          </a:p>
          <a:p>
            <a:pPr>
              <a:buFont typeface="Wingdings" panose="05000000000000000000" pitchFamily="2" charset="2"/>
              <a:buChar char="ü"/>
            </a:pPr>
            <a:r>
              <a:rPr lang="en-IN" sz="2400" i="1" dirty="0" smtClean="0">
                <a:solidFill>
                  <a:schemeClr val="bg2">
                    <a:lumMod val="25000"/>
                  </a:schemeClr>
                </a:solidFill>
                <a:latin typeface="Haettenschweiler" panose="020B0706040902060204" pitchFamily="34" charset="0"/>
              </a:rPr>
              <a:t>Booking Management,</a:t>
            </a:r>
          </a:p>
          <a:p>
            <a:pPr>
              <a:buFont typeface="Wingdings" panose="05000000000000000000" pitchFamily="2" charset="2"/>
              <a:buChar char="ü"/>
            </a:pPr>
            <a:r>
              <a:rPr lang="en-US" sz="2400" i="1" dirty="0" smtClean="0">
                <a:solidFill>
                  <a:schemeClr val="bg2">
                    <a:lumMod val="25000"/>
                  </a:schemeClr>
                </a:solidFill>
                <a:latin typeface="Haettenschweiler" panose="020B0706040902060204" pitchFamily="34" charset="0"/>
              </a:rPr>
              <a:t>Fleet Management,</a:t>
            </a:r>
            <a:endParaRPr lang="en-IN" sz="2400" i="1" dirty="0" smtClean="0">
              <a:solidFill>
                <a:schemeClr val="bg2">
                  <a:lumMod val="25000"/>
                </a:schemeClr>
              </a:solidFill>
              <a:latin typeface="Haettenschweiler" panose="020B0706040902060204" pitchFamily="34" charset="0"/>
            </a:endParaRPr>
          </a:p>
          <a:p>
            <a:pPr>
              <a:buFont typeface="Wingdings" panose="05000000000000000000" pitchFamily="2" charset="2"/>
              <a:buChar char="ü"/>
            </a:pPr>
            <a:r>
              <a:rPr lang="en-IN" sz="2400" i="1" dirty="0" smtClean="0">
                <a:solidFill>
                  <a:schemeClr val="bg2">
                    <a:lumMod val="25000"/>
                  </a:schemeClr>
                </a:solidFill>
                <a:latin typeface="Haettenschweiler" panose="020B0706040902060204" pitchFamily="34" charset="0"/>
              </a:rPr>
              <a:t>Expenses ,</a:t>
            </a:r>
          </a:p>
          <a:p>
            <a:pPr>
              <a:buFont typeface="Wingdings" panose="05000000000000000000" pitchFamily="2" charset="2"/>
              <a:buChar char="ü"/>
            </a:pPr>
            <a:r>
              <a:rPr lang="en-IN" sz="2400" i="1" dirty="0" smtClean="0">
                <a:solidFill>
                  <a:schemeClr val="bg2">
                    <a:lumMod val="25000"/>
                  </a:schemeClr>
                </a:solidFill>
                <a:latin typeface="Haettenschweiler" panose="020B0706040902060204" pitchFamily="34" charset="0"/>
              </a:rPr>
              <a:t>Reports ,</a:t>
            </a:r>
          </a:p>
          <a:p>
            <a:pPr>
              <a:buFont typeface="Wingdings" panose="05000000000000000000" pitchFamily="2" charset="2"/>
              <a:buChar char="ü"/>
            </a:pPr>
            <a:r>
              <a:rPr lang="en-IN" sz="2400" i="1" dirty="0" smtClean="0">
                <a:solidFill>
                  <a:schemeClr val="bg2">
                    <a:lumMod val="25000"/>
                  </a:schemeClr>
                </a:solidFill>
                <a:latin typeface="Haettenschweiler" panose="020B0706040902060204" pitchFamily="34" charset="0"/>
              </a:rPr>
              <a:t>Feedback ,</a:t>
            </a:r>
            <a:endParaRPr lang="en-IN" i="1" dirty="0">
              <a:solidFill>
                <a:schemeClr val="bg2">
                  <a:lumMod val="25000"/>
                </a:schemeClr>
              </a:solidFill>
              <a:latin typeface="Haettenschweiler" panose="020B070604090206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5187" y="2701440"/>
            <a:ext cx="8081112" cy="3408906"/>
          </a:xfrm>
          <a:prstGeom prst="rect">
            <a:avLst/>
          </a:prstGeom>
        </p:spPr>
      </p:pic>
    </p:spTree>
    <p:extLst>
      <p:ext uri="{BB962C8B-B14F-4D97-AF65-F5344CB8AC3E}">
        <p14:creationId xmlns:p14="http://schemas.microsoft.com/office/powerpoint/2010/main" val="7482994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208" y="1014539"/>
            <a:ext cx="8389188" cy="1107560"/>
          </a:xfrm>
        </p:spPr>
        <p:txBody>
          <a:bodyPr>
            <a:normAutofit fontScale="90000"/>
          </a:bodyPr>
          <a:lstStyle/>
          <a:p>
            <a:pPr algn="l"/>
            <a:r>
              <a:rPr lang="en-US" sz="3600" b="1" cap="none" dirty="0" smtClean="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User interface design: </a:t>
            </a:r>
            <a:r>
              <a:rPr lang="en-IN" sz="3600" b="1" i="1" cap="none" dirty="0" smtClean="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ADMINISTRATOR USER FUNCTION:</a:t>
            </a:r>
            <a:r>
              <a:rPr lang="en-IN" sz="3600" b="1" i="1" dirty="0">
                <a:solidFill>
                  <a:srgbClr val="0D0D0D"/>
                </a:solidFill>
                <a:latin typeface="Haettenschweiler" panose="020B0706040902060204" pitchFamily="34" charset="0"/>
              </a:rPr>
              <a:t/>
            </a:r>
            <a:br>
              <a:rPr lang="en-IN" sz="3600" b="1" i="1" dirty="0">
                <a:solidFill>
                  <a:srgbClr val="0D0D0D"/>
                </a:solidFill>
                <a:latin typeface="Haettenschweiler" panose="020B0706040902060204" pitchFamily="34" charset="0"/>
              </a:rPr>
            </a:br>
            <a:endParaRPr lang="en-IN" sz="3600" b="1" cap="none" dirty="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endParaRPr>
          </a:p>
        </p:txBody>
      </p:sp>
      <p:sp>
        <p:nvSpPr>
          <p:cNvPr id="3" name="Content Placeholder 2"/>
          <p:cNvSpPr>
            <a:spLocks noGrp="1"/>
          </p:cNvSpPr>
          <p:nvPr>
            <p:ph idx="1"/>
          </p:nvPr>
        </p:nvSpPr>
        <p:spPr/>
        <p:txBody>
          <a:bodyPr>
            <a:normAutofit fontScale="25000" lnSpcReduction="20000"/>
          </a:bodyPr>
          <a:lstStyle/>
          <a:p>
            <a:pPr>
              <a:buFont typeface="Wingdings" panose="05000000000000000000" pitchFamily="2" charset="2"/>
              <a:buChar char="Ø"/>
            </a:pPr>
            <a:r>
              <a:rPr lang="en-IN" sz="8000" i="1" dirty="0" smtClean="0">
                <a:solidFill>
                  <a:schemeClr val="accent2">
                    <a:lumMod val="60000"/>
                    <a:lumOff val="40000"/>
                  </a:schemeClr>
                </a:solidFill>
                <a:latin typeface="Haettenschweiler" panose="020B0706040902060204" pitchFamily="34" charset="0"/>
              </a:rPr>
              <a:t>I</a:t>
            </a:r>
            <a:r>
              <a:rPr lang="en-US" sz="8000" i="1" dirty="0" smtClean="0">
                <a:solidFill>
                  <a:schemeClr val="accent2">
                    <a:lumMod val="60000"/>
                    <a:lumOff val="40000"/>
                  </a:schemeClr>
                </a:solidFill>
                <a:latin typeface="Haettenschweiler" panose="020B0706040902060204" pitchFamily="34" charset="0"/>
              </a:rPr>
              <a:t>n </a:t>
            </a:r>
            <a:r>
              <a:rPr lang="en-US" sz="8000" i="1" dirty="0">
                <a:solidFill>
                  <a:schemeClr val="accent2">
                    <a:lumMod val="60000"/>
                    <a:lumOff val="40000"/>
                  </a:schemeClr>
                </a:solidFill>
                <a:latin typeface="Haettenschweiler" panose="020B0706040902060204" pitchFamily="34" charset="0"/>
              </a:rPr>
              <a:t>this functionality the administrator will do his </a:t>
            </a:r>
            <a:r>
              <a:rPr lang="en-US" sz="8000" i="1" dirty="0">
                <a:solidFill>
                  <a:schemeClr val="bg2">
                    <a:lumMod val="25000"/>
                  </a:schemeClr>
                </a:solidFill>
                <a:latin typeface="Haettenschweiler" panose="020B0706040902060204" pitchFamily="34" charset="0"/>
              </a:rPr>
              <a:t>own responsibilities. </a:t>
            </a:r>
            <a:r>
              <a:rPr lang="en-US" sz="8000" i="1" dirty="0">
                <a:solidFill>
                  <a:schemeClr val="accent2">
                    <a:lumMod val="60000"/>
                    <a:lumOff val="40000"/>
                  </a:schemeClr>
                </a:solidFill>
                <a:latin typeface="Haettenschweiler" panose="020B0706040902060204" pitchFamily="34" charset="0"/>
              </a:rPr>
              <a:t>Whenever </a:t>
            </a:r>
            <a:r>
              <a:rPr lang="en-US" sz="8000" i="1" dirty="0" smtClean="0">
                <a:solidFill>
                  <a:schemeClr val="accent2">
                    <a:lumMod val="60000"/>
                    <a:lumOff val="40000"/>
                  </a:schemeClr>
                </a:solidFill>
                <a:latin typeface="Haettenschweiler" panose="020B0706040902060204" pitchFamily="34" charset="0"/>
              </a:rPr>
              <a:t>he needs </a:t>
            </a:r>
            <a:r>
              <a:rPr lang="en-US" sz="8000" i="1" dirty="0">
                <a:solidFill>
                  <a:schemeClr val="accent2">
                    <a:lumMod val="60000"/>
                    <a:lumOff val="40000"/>
                  </a:schemeClr>
                </a:solidFill>
                <a:latin typeface="Haettenschweiler" panose="020B0706040902060204" pitchFamily="34" charset="0"/>
              </a:rPr>
              <a:t>to </a:t>
            </a:r>
            <a:r>
              <a:rPr lang="en-US" sz="8000" i="1" dirty="0">
                <a:solidFill>
                  <a:schemeClr val="bg2">
                    <a:lumMod val="25000"/>
                  </a:schemeClr>
                </a:solidFill>
                <a:latin typeface="Haettenschweiler" panose="020B0706040902060204" pitchFamily="34" charset="0"/>
              </a:rPr>
              <a:t>change the Password</a:t>
            </a:r>
            <a:r>
              <a:rPr lang="en-US" sz="8000" i="1" dirty="0">
                <a:solidFill>
                  <a:schemeClr val="accent2">
                    <a:lumMod val="60000"/>
                    <a:lumOff val="40000"/>
                  </a:schemeClr>
                </a:solidFill>
                <a:latin typeface="Haettenschweiler" panose="020B0706040902060204" pitchFamily="34" charset="0"/>
              </a:rPr>
              <a:t>, then he can directly change it. </a:t>
            </a:r>
            <a:endParaRPr lang="en-US" sz="8000" i="1" dirty="0" smtClean="0">
              <a:solidFill>
                <a:schemeClr val="accent2">
                  <a:lumMod val="60000"/>
                  <a:lumOff val="40000"/>
                </a:schemeClr>
              </a:solidFill>
              <a:latin typeface="Haettenschweiler" panose="020B0706040902060204" pitchFamily="34" charset="0"/>
            </a:endParaRPr>
          </a:p>
          <a:p>
            <a:pPr>
              <a:buFont typeface="Wingdings" panose="05000000000000000000" pitchFamily="2" charset="2"/>
              <a:buChar char="Ø"/>
            </a:pPr>
            <a:r>
              <a:rPr lang="en-US" sz="8000" i="1" dirty="0" smtClean="0">
                <a:solidFill>
                  <a:schemeClr val="accent2">
                    <a:lumMod val="60000"/>
                    <a:lumOff val="40000"/>
                  </a:schemeClr>
                </a:solidFill>
                <a:latin typeface="Haettenschweiler" panose="020B0706040902060204" pitchFamily="34" charset="0"/>
              </a:rPr>
              <a:t>If </a:t>
            </a:r>
            <a:r>
              <a:rPr lang="en-US" sz="8000" i="1" dirty="0">
                <a:solidFill>
                  <a:schemeClr val="accent2">
                    <a:lumMod val="60000"/>
                    <a:lumOff val="40000"/>
                  </a:schemeClr>
                </a:solidFill>
                <a:latin typeface="Haettenschweiler" panose="020B0706040902060204" pitchFamily="34" charset="0"/>
              </a:rPr>
              <a:t>any reason he needs to </a:t>
            </a:r>
            <a:r>
              <a:rPr lang="en-US" sz="8000" i="1" dirty="0">
                <a:solidFill>
                  <a:schemeClr val="bg2">
                    <a:lumMod val="25000"/>
                  </a:schemeClr>
                </a:solidFill>
                <a:latin typeface="Haettenschweiler" panose="020B0706040902060204" pitchFamily="34" charset="0"/>
              </a:rPr>
              <a:t>add </a:t>
            </a:r>
            <a:r>
              <a:rPr lang="en-US" sz="8000" i="1" dirty="0" smtClean="0">
                <a:solidFill>
                  <a:schemeClr val="bg2">
                    <a:lumMod val="25000"/>
                  </a:schemeClr>
                </a:solidFill>
                <a:latin typeface="Haettenschweiler" panose="020B0706040902060204" pitchFamily="34" charset="0"/>
              </a:rPr>
              <a:t>a new </a:t>
            </a:r>
            <a:r>
              <a:rPr lang="en-US" sz="8000" i="1" dirty="0">
                <a:solidFill>
                  <a:schemeClr val="bg2">
                    <a:lumMod val="25000"/>
                  </a:schemeClr>
                </a:solidFill>
                <a:latin typeface="Haettenschweiler" panose="020B0706040902060204" pitchFamily="34" charset="0"/>
              </a:rPr>
              <a:t>user </a:t>
            </a:r>
            <a:r>
              <a:rPr lang="en-US" sz="8000" i="1" dirty="0">
                <a:solidFill>
                  <a:schemeClr val="accent2">
                    <a:lumMod val="60000"/>
                    <a:lumOff val="40000"/>
                  </a:schemeClr>
                </a:solidFill>
                <a:latin typeface="Haettenschweiler" panose="020B0706040902060204" pitchFamily="34" charset="0"/>
              </a:rPr>
              <a:t>he can directly add.</a:t>
            </a:r>
          </a:p>
          <a:p>
            <a:pPr>
              <a:buFont typeface="Wingdings" panose="05000000000000000000" pitchFamily="2" charset="2"/>
              <a:buChar char="Ø"/>
            </a:pPr>
            <a:r>
              <a:rPr lang="en-US" sz="8000" i="1" dirty="0">
                <a:solidFill>
                  <a:schemeClr val="accent2">
                    <a:lumMod val="60000"/>
                    <a:lumOff val="40000"/>
                  </a:schemeClr>
                </a:solidFill>
                <a:latin typeface="Haettenschweiler" panose="020B0706040902060204" pitchFamily="34" charset="0"/>
              </a:rPr>
              <a:t>The admin user can view </a:t>
            </a:r>
            <a:r>
              <a:rPr lang="en-US" sz="8000" i="1" dirty="0">
                <a:solidFill>
                  <a:schemeClr val="bg2">
                    <a:lumMod val="25000"/>
                  </a:schemeClr>
                </a:solidFill>
                <a:latin typeface="Haettenschweiler" panose="020B0706040902060204" pitchFamily="34" charset="0"/>
              </a:rPr>
              <a:t>the details of all the users </a:t>
            </a:r>
            <a:r>
              <a:rPr lang="en-US" sz="8000" i="1" dirty="0" smtClean="0">
                <a:solidFill>
                  <a:schemeClr val="accent2">
                    <a:lumMod val="60000"/>
                    <a:lumOff val="40000"/>
                  </a:schemeClr>
                </a:solidFill>
                <a:latin typeface="Haettenschweiler" panose="020B0706040902060204" pitchFamily="34" charset="0"/>
              </a:rPr>
              <a:t>.</a:t>
            </a:r>
          </a:p>
          <a:p>
            <a:pPr>
              <a:buFont typeface="Wingdings" panose="05000000000000000000" pitchFamily="2" charset="2"/>
              <a:buChar char="Ø"/>
            </a:pPr>
            <a:r>
              <a:rPr lang="en-US" sz="8000" i="1" dirty="0" smtClean="0">
                <a:solidFill>
                  <a:schemeClr val="accent2">
                    <a:lumMod val="60000"/>
                    <a:lumOff val="40000"/>
                  </a:schemeClr>
                </a:solidFill>
                <a:latin typeface="Haettenschweiler" panose="020B0706040902060204" pitchFamily="34" charset="0"/>
              </a:rPr>
              <a:t>He </a:t>
            </a:r>
            <a:r>
              <a:rPr lang="en-US" sz="8000" i="1" dirty="0">
                <a:solidFill>
                  <a:schemeClr val="accent2">
                    <a:lumMod val="60000"/>
                    <a:lumOff val="40000"/>
                  </a:schemeClr>
                </a:solidFill>
                <a:latin typeface="Haettenschweiler" panose="020B0706040902060204" pitchFamily="34" charset="0"/>
              </a:rPr>
              <a:t>can view the details of all the employees of the company and any time he can </a:t>
            </a:r>
            <a:r>
              <a:rPr lang="en-US" sz="8000" i="1" dirty="0" smtClean="0">
                <a:solidFill>
                  <a:schemeClr val="bg2">
                    <a:lumMod val="25000"/>
                  </a:schemeClr>
                </a:solidFill>
                <a:latin typeface="Haettenschweiler" panose="020B0706040902060204" pitchFamily="34" charset="0"/>
              </a:rPr>
              <a:t>add or </a:t>
            </a:r>
            <a:r>
              <a:rPr lang="en-US" sz="8000" i="1" dirty="0">
                <a:solidFill>
                  <a:schemeClr val="bg2">
                    <a:lumMod val="25000"/>
                  </a:schemeClr>
                </a:solidFill>
                <a:latin typeface="Haettenschweiler" panose="020B0706040902060204" pitchFamily="34" charset="0"/>
              </a:rPr>
              <a:t>remove any particular employee or employees.</a:t>
            </a:r>
          </a:p>
          <a:p>
            <a:pPr>
              <a:buFont typeface="Wingdings" panose="05000000000000000000" pitchFamily="2" charset="2"/>
              <a:buChar char="Ø"/>
            </a:pPr>
            <a:r>
              <a:rPr lang="en-US" sz="8000" i="1" dirty="0">
                <a:solidFill>
                  <a:schemeClr val="accent2">
                    <a:lumMod val="60000"/>
                    <a:lumOff val="40000"/>
                  </a:schemeClr>
                </a:solidFill>
                <a:latin typeface="Haettenschweiler" panose="020B0706040902060204" pitchFamily="34" charset="0"/>
              </a:rPr>
              <a:t>This application mainly concentrated about </a:t>
            </a:r>
            <a:r>
              <a:rPr lang="en-US" sz="8000" i="1" dirty="0">
                <a:solidFill>
                  <a:schemeClr val="bg2">
                    <a:lumMod val="25000"/>
                  </a:schemeClr>
                </a:solidFill>
                <a:latin typeface="Haettenschweiler" panose="020B0706040902060204" pitchFamily="34" charset="0"/>
              </a:rPr>
              <a:t>the transport</a:t>
            </a:r>
            <a:r>
              <a:rPr lang="en-US" sz="8000" i="1" dirty="0">
                <a:solidFill>
                  <a:schemeClr val="accent2">
                    <a:lumMod val="60000"/>
                    <a:lumOff val="40000"/>
                  </a:schemeClr>
                </a:solidFill>
                <a:latin typeface="Haettenschweiler" panose="020B0706040902060204" pitchFamily="34" charset="0"/>
              </a:rPr>
              <a:t>. The admin user can view the </a:t>
            </a:r>
            <a:r>
              <a:rPr lang="en-US" sz="8000" i="1" dirty="0" smtClean="0">
                <a:solidFill>
                  <a:schemeClr val="accent2">
                    <a:lumMod val="60000"/>
                    <a:lumOff val="40000"/>
                  </a:schemeClr>
                </a:solidFill>
                <a:latin typeface="Haettenschweiler" panose="020B0706040902060204" pitchFamily="34" charset="0"/>
              </a:rPr>
              <a:t>details of </a:t>
            </a:r>
            <a:r>
              <a:rPr lang="en-US" sz="8000" i="1" dirty="0">
                <a:solidFill>
                  <a:schemeClr val="accent2">
                    <a:lumMod val="60000"/>
                    <a:lumOff val="40000"/>
                  </a:schemeClr>
                </a:solidFill>
                <a:latin typeface="Haettenschweiler" panose="020B0706040902060204" pitchFamily="34" charset="0"/>
              </a:rPr>
              <a:t>all the </a:t>
            </a:r>
            <a:r>
              <a:rPr lang="en-US" sz="8000" i="1" dirty="0">
                <a:solidFill>
                  <a:schemeClr val="bg2">
                    <a:lumMod val="25000"/>
                  </a:schemeClr>
                </a:solidFill>
                <a:latin typeface="Haettenschweiler" panose="020B0706040902060204" pitchFamily="34" charset="0"/>
              </a:rPr>
              <a:t>categories of the transport</a:t>
            </a:r>
            <a:r>
              <a:rPr lang="en-US" sz="8000" i="1" dirty="0">
                <a:solidFill>
                  <a:schemeClr val="accent2">
                    <a:lumMod val="60000"/>
                    <a:lumOff val="40000"/>
                  </a:schemeClr>
                </a:solidFill>
                <a:latin typeface="Haettenschweiler" panose="020B0706040902060204" pitchFamily="34" charset="0"/>
              </a:rPr>
              <a:t>. This categories viewing list has shows the ID Number </a:t>
            </a:r>
            <a:r>
              <a:rPr lang="en-US" sz="8000" i="1" dirty="0" smtClean="0">
                <a:solidFill>
                  <a:schemeClr val="accent2">
                    <a:lumMod val="60000"/>
                    <a:lumOff val="40000"/>
                  </a:schemeClr>
                </a:solidFill>
                <a:latin typeface="Haettenschweiler" panose="020B0706040902060204" pitchFamily="34" charset="0"/>
              </a:rPr>
              <a:t>of the </a:t>
            </a:r>
            <a:r>
              <a:rPr lang="en-US" sz="8000" i="1" dirty="0">
                <a:solidFill>
                  <a:schemeClr val="accent2">
                    <a:lumMod val="60000"/>
                    <a:lumOff val="40000"/>
                  </a:schemeClr>
                </a:solidFill>
                <a:latin typeface="Haettenschweiler" panose="020B0706040902060204" pitchFamily="34" charset="0"/>
              </a:rPr>
              <a:t>category</a:t>
            </a:r>
            <a:r>
              <a:rPr lang="en-US" sz="8000" i="1" dirty="0" smtClean="0">
                <a:solidFill>
                  <a:schemeClr val="accent2">
                    <a:lumMod val="60000"/>
                    <a:lumOff val="40000"/>
                  </a:schemeClr>
                </a:solidFill>
                <a:latin typeface="Haettenschweiler" panose="020B0706040902060204" pitchFamily="34" charset="0"/>
              </a:rPr>
              <a:t>, </a:t>
            </a:r>
            <a:r>
              <a:rPr lang="en-US" sz="8000" i="1" dirty="0">
                <a:solidFill>
                  <a:schemeClr val="accent2">
                    <a:lumMod val="60000"/>
                    <a:lumOff val="40000"/>
                  </a:schemeClr>
                </a:solidFill>
                <a:latin typeface="Haettenschweiler" panose="020B0706040902060204" pitchFamily="34" charset="0"/>
              </a:rPr>
              <a:t>how much amount per </a:t>
            </a:r>
            <a:r>
              <a:rPr lang="en-US" sz="8000" i="1" dirty="0" smtClean="0">
                <a:solidFill>
                  <a:schemeClr val="accent2">
                    <a:lumMod val="60000"/>
                    <a:lumOff val="40000"/>
                  </a:schemeClr>
                </a:solidFill>
                <a:latin typeface="Haettenschweiler" panose="020B0706040902060204" pitchFamily="34" charset="0"/>
              </a:rPr>
              <a:t>month, </a:t>
            </a:r>
            <a:r>
              <a:rPr lang="en-US" sz="8000" i="1" dirty="0">
                <a:solidFill>
                  <a:schemeClr val="accent2">
                    <a:lumMod val="60000"/>
                    <a:lumOff val="40000"/>
                  </a:schemeClr>
                </a:solidFill>
                <a:latin typeface="Haettenschweiler" panose="020B0706040902060204" pitchFamily="34" charset="0"/>
              </a:rPr>
              <a:t>all these information will be provided.</a:t>
            </a:r>
          </a:p>
          <a:p>
            <a:pPr>
              <a:buFont typeface="Wingdings" panose="05000000000000000000" pitchFamily="2" charset="2"/>
              <a:buChar char="Ø"/>
            </a:pPr>
            <a:r>
              <a:rPr lang="en-US" sz="8000" i="1" dirty="0" smtClean="0">
                <a:solidFill>
                  <a:schemeClr val="accent2">
                    <a:lumMod val="60000"/>
                    <a:lumOff val="40000"/>
                  </a:schemeClr>
                </a:solidFill>
                <a:latin typeface="Haettenschweiler" panose="020B0706040902060204" pitchFamily="34" charset="0"/>
              </a:rPr>
              <a:t>The </a:t>
            </a:r>
            <a:r>
              <a:rPr lang="en-US" sz="8000" i="1" dirty="0">
                <a:solidFill>
                  <a:schemeClr val="accent2">
                    <a:lumMod val="60000"/>
                    <a:lumOff val="40000"/>
                  </a:schemeClr>
                </a:solidFill>
                <a:latin typeface="Haettenschweiler" panose="020B0706040902060204" pitchFamily="34" charset="0"/>
              </a:rPr>
              <a:t>admin user </a:t>
            </a:r>
            <a:r>
              <a:rPr lang="en-US" sz="8000" i="1" dirty="0" smtClean="0">
                <a:solidFill>
                  <a:schemeClr val="accent2">
                    <a:lumMod val="60000"/>
                    <a:lumOff val="40000"/>
                  </a:schemeClr>
                </a:solidFill>
                <a:latin typeface="Haettenschweiler" panose="020B0706040902060204" pitchFamily="34" charset="0"/>
              </a:rPr>
              <a:t>can view </a:t>
            </a:r>
            <a:r>
              <a:rPr lang="en-US" sz="8000" i="1" dirty="0">
                <a:solidFill>
                  <a:schemeClr val="bg2">
                    <a:lumMod val="25000"/>
                  </a:schemeClr>
                </a:solidFill>
                <a:latin typeface="Haettenschweiler" panose="020B0706040902060204" pitchFamily="34" charset="0"/>
              </a:rPr>
              <a:t>the details of all the vehicles details which are presently using in the </a:t>
            </a:r>
            <a:r>
              <a:rPr lang="en-US" sz="8000" i="1" dirty="0" smtClean="0">
                <a:solidFill>
                  <a:schemeClr val="bg2">
                    <a:lumMod val="25000"/>
                  </a:schemeClr>
                </a:solidFill>
                <a:latin typeface="Haettenschweiler" panose="020B0706040902060204" pitchFamily="34" charset="0"/>
              </a:rPr>
              <a:t>particular company</a:t>
            </a:r>
            <a:r>
              <a:rPr lang="en-US" sz="8000" i="1" dirty="0">
                <a:solidFill>
                  <a:schemeClr val="accent2">
                    <a:lumMod val="60000"/>
                    <a:lumOff val="40000"/>
                  </a:schemeClr>
                </a:solidFill>
                <a:latin typeface="Haettenschweiler" panose="020B0706040902060204" pitchFamily="34" charset="0"/>
              </a:rPr>
              <a:t>. </a:t>
            </a:r>
            <a:endParaRPr lang="en-US" sz="8000" i="1" dirty="0" smtClean="0">
              <a:solidFill>
                <a:schemeClr val="accent2">
                  <a:lumMod val="60000"/>
                  <a:lumOff val="40000"/>
                </a:schemeClr>
              </a:solidFill>
              <a:latin typeface="Haettenschweiler" panose="020B0706040902060204" pitchFamily="34" charset="0"/>
            </a:endParaRPr>
          </a:p>
          <a:p>
            <a:pPr>
              <a:buFont typeface="Wingdings" panose="05000000000000000000" pitchFamily="2" charset="2"/>
              <a:buChar char="Ø"/>
            </a:pPr>
            <a:r>
              <a:rPr lang="en-US" sz="8000" i="1" dirty="0" smtClean="0">
                <a:solidFill>
                  <a:schemeClr val="accent2">
                    <a:lumMod val="60000"/>
                    <a:lumOff val="40000"/>
                  </a:schemeClr>
                </a:solidFill>
                <a:latin typeface="Haettenschweiler" panose="020B0706040902060204" pitchFamily="34" charset="0"/>
              </a:rPr>
              <a:t>In </a:t>
            </a:r>
            <a:r>
              <a:rPr lang="en-US" sz="8000" i="1" dirty="0">
                <a:solidFill>
                  <a:schemeClr val="accent2">
                    <a:lumMod val="60000"/>
                    <a:lumOff val="40000"/>
                  </a:schemeClr>
                </a:solidFill>
                <a:latin typeface="Haettenschweiler" panose="020B0706040902060204" pitchFamily="34" charset="0"/>
              </a:rPr>
              <a:t>this list also each and every vehicle has its </a:t>
            </a:r>
            <a:r>
              <a:rPr lang="en-US" sz="8000" i="1" dirty="0" smtClean="0">
                <a:solidFill>
                  <a:schemeClr val="bg2">
                    <a:lumMod val="25000"/>
                  </a:schemeClr>
                </a:solidFill>
                <a:latin typeface="Haettenschweiler" panose="020B0706040902060204" pitchFamily="34" charset="0"/>
              </a:rPr>
              <a:t>own identification number, registration number </a:t>
            </a:r>
            <a:r>
              <a:rPr lang="en-US" sz="8000" i="1" dirty="0">
                <a:solidFill>
                  <a:schemeClr val="bg2">
                    <a:lumMod val="25000"/>
                  </a:schemeClr>
                </a:solidFill>
                <a:latin typeface="Haettenschweiler" panose="020B0706040902060204" pitchFamily="34" charset="0"/>
              </a:rPr>
              <a:t>of the particular vehicle</a:t>
            </a:r>
            <a:r>
              <a:rPr lang="en-US" sz="8000" i="1" dirty="0">
                <a:solidFill>
                  <a:schemeClr val="accent2">
                    <a:lumMod val="60000"/>
                    <a:lumOff val="40000"/>
                  </a:schemeClr>
                </a:solidFill>
                <a:latin typeface="Haettenschweiler" panose="020B0706040902060204" pitchFamily="34" charset="0"/>
              </a:rPr>
              <a:t>, and the type of the vehicle either it is </a:t>
            </a:r>
            <a:r>
              <a:rPr lang="en-US" sz="8000" i="1" dirty="0" smtClean="0">
                <a:solidFill>
                  <a:schemeClr val="accent2">
                    <a:lumMod val="60000"/>
                    <a:lumOff val="40000"/>
                  </a:schemeClr>
                </a:solidFill>
                <a:latin typeface="Haettenschweiler" panose="020B0706040902060204" pitchFamily="34" charset="0"/>
              </a:rPr>
              <a:t>own</a:t>
            </a:r>
            <a:r>
              <a:rPr lang="en-IN" sz="8000" i="1" dirty="0" smtClean="0">
                <a:solidFill>
                  <a:schemeClr val="accent2">
                    <a:lumMod val="60000"/>
                    <a:lumOff val="40000"/>
                  </a:schemeClr>
                </a:solidFill>
                <a:latin typeface="Haettenschweiler" panose="020B0706040902060204" pitchFamily="34" charset="0"/>
              </a:rPr>
              <a:t>.</a:t>
            </a:r>
            <a:endParaRPr lang="en-IN" sz="8000" i="1" dirty="0">
              <a:solidFill>
                <a:schemeClr val="accent2">
                  <a:lumMod val="60000"/>
                  <a:lumOff val="40000"/>
                </a:schemeClr>
              </a:solidFill>
              <a:latin typeface="Haettenschweiler" panose="020B0706040902060204" pitchFamily="34" charset="0"/>
            </a:endParaRPr>
          </a:p>
          <a:p>
            <a:pPr>
              <a:buFont typeface="Wingdings" panose="05000000000000000000" pitchFamily="2" charset="2"/>
              <a:buChar char="Ø"/>
            </a:pPr>
            <a:r>
              <a:rPr lang="en-US" sz="8000" i="1" dirty="0">
                <a:solidFill>
                  <a:schemeClr val="accent2">
                    <a:lumMod val="60000"/>
                    <a:lumOff val="40000"/>
                  </a:schemeClr>
                </a:solidFill>
                <a:latin typeface="Haettenschweiler" panose="020B0706040902060204" pitchFamily="34" charset="0"/>
              </a:rPr>
              <a:t>The administrator can </a:t>
            </a:r>
            <a:r>
              <a:rPr lang="en-US" sz="8000" i="1" dirty="0">
                <a:solidFill>
                  <a:schemeClr val="bg2">
                    <a:lumMod val="25000"/>
                  </a:schemeClr>
                </a:solidFill>
                <a:latin typeface="Haettenschweiler" panose="020B0706040902060204" pitchFamily="34" charset="0"/>
              </a:rPr>
              <a:t>add the vehicle depends upon the situation of the company.</a:t>
            </a:r>
          </a:p>
          <a:p>
            <a:endParaRPr lang="en-IN" sz="2400" dirty="0">
              <a:solidFill>
                <a:srgbClr val="0D0D0D"/>
              </a:solidFill>
              <a:latin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8302" y="129397"/>
            <a:ext cx="1992702" cy="1992702"/>
          </a:xfrm>
          <a:prstGeom prst="rect">
            <a:avLst/>
          </a:prstGeom>
        </p:spPr>
      </p:pic>
    </p:spTree>
    <p:extLst>
      <p:ext uri="{BB962C8B-B14F-4D97-AF65-F5344CB8AC3E}">
        <p14:creationId xmlns:p14="http://schemas.microsoft.com/office/powerpoint/2010/main" val="37325198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12947"/>
            <a:ext cx="8610600" cy="1293028"/>
          </a:xfrm>
        </p:spPr>
        <p:txBody>
          <a:bodyPr>
            <a:scene3d>
              <a:camera prst="orthographicFront"/>
              <a:lightRig rig="harsh" dir="t"/>
            </a:scene3d>
            <a:sp3d extrusionH="57150" prstMaterial="matte">
              <a:bevelT w="63500" h="12700" prst="angle"/>
              <a:contourClr>
                <a:schemeClr val="bg1">
                  <a:lumMod val="65000"/>
                </a:schemeClr>
              </a:contourClr>
            </a:sp3d>
          </a:bodyPr>
          <a:lstStyle/>
          <a:p>
            <a:pPr algn="l"/>
            <a:r>
              <a:rPr lang="en-IN" b="1" cap="none" dirty="0">
                <a:ln/>
                <a:solidFill>
                  <a:schemeClr val="accent3"/>
                </a:solidFill>
                <a:latin typeface="ROG Fonts" panose="00000500000000000000" pitchFamily="50" charset="0"/>
              </a:rPr>
              <a:t>Booking </a:t>
            </a:r>
            <a:r>
              <a:rPr lang="en-IN" b="1" cap="none" dirty="0" smtClean="0">
                <a:ln/>
                <a:solidFill>
                  <a:schemeClr val="accent3"/>
                </a:solidFill>
                <a:latin typeface="ROG Fonts" panose="00000500000000000000" pitchFamily="50" charset="0"/>
              </a:rPr>
              <a:t>Functions:</a:t>
            </a:r>
            <a:r>
              <a:rPr lang="en-IN" b="1" cap="none" dirty="0">
                <a:ln/>
                <a:solidFill>
                  <a:schemeClr val="accent3"/>
                </a:solidFill>
                <a:latin typeface="Times New Roman" panose="02020603050405020304" pitchFamily="18" charset="0"/>
              </a:rPr>
              <a:t/>
            </a:r>
            <a:br>
              <a:rPr lang="en-IN" b="1" cap="none" dirty="0">
                <a:ln/>
                <a:solidFill>
                  <a:schemeClr val="accent3"/>
                </a:solidFill>
                <a:latin typeface="Times New Roman" panose="02020603050405020304" pitchFamily="18" charset="0"/>
              </a:rPr>
            </a:br>
            <a:endParaRPr lang="en-IN" b="1" cap="none" dirty="0">
              <a:ln/>
              <a:solidFill>
                <a:schemeClr val="accent3"/>
              </a:solidFill>
            </a:endParaRP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sz="2000" i="1" dirty="0" smtClean="0">
                <a:solidFill>
                  <a:schemeClr val="accent2">
                    <a:lumMod val="60000"/>
                    <a:lumOff val="40000"/>
                  </a:schemeClr>
                </a:solidFill>
                <a:latin typeface="Haettenschweiler" panose="020B0706040902060204" pitchFamily="34" charset="0"/>
              </a:rPr>
              <a:t>In </a:t>
            </a:r>
            <a:r>
              <a:rPr lang="en-US" sz="2000" i="1" dirty="0">
                <a:solidFill>
                  <a:schemeClr val="accent2">
                    <a:lumMod val="60000"/>
                    <a:lumOff val="40000"/>
                  </a:schemeClr>
                </a:solidFill>
                <a:latin typeface="Haettenschweiler" panose="020B0706040902060204" pitchFamily="34" charset="0"/>
              </a:rPr>
              <a:t>this function, the Transport user can enter into his </a:t>
            </a:r>
            <a:r>
              <a:rPr lang="en-US" sz="2000" i="1" dirty="0">
                <a:solidFill>
                  <a:schemeClr val="tx1">
                    <a:lumMod val="75000"/>
                    <a:lumOff val="25000"/>
                  </a:schemeClr>
                </a:solidFill>
                <a:latin typeface="Haettenschweiler" panose="020B0706040902060204" pitchFamily="34" charset="0"/>
              </a:rPr>
              <a:t>functionality using his own User ID </a:t>
            </a:r>
            <a:r>
              <a:rPr lang="en-US" sz="2000" i="1" dirty="0" smtClean="0">
                <a:solidFill>
                  <a:schemeClr val="tx1">
                    <a:lumMod val="75000"/>
                    <a:lumOff val="25000"/>
                  </a:schemeClr>
                </a:solidFill>
                <a:latin typeface="Haettenschweiler" panose="020B0706040902060204" pitchFamily="34" charset="0"/>
              </a:rPr>
              <a:t>and Password</a:t>
            </a:r>
            <a:r>
              <a:rPr lang="en-US" sz="2000" i="1" dirty="0">
                <a:solidFill>
                  <a:schemeClr val="tx1">
                    <a:lumMod val="75000"/>
                    <a:lumOff val="25000"/>
                  </a:schemeClr>
                </a:solidFill>
                <a:latin typeface="Haettenschweiler" panose="020B0706040902060204" pitchFamily="34" charset="0"/>
              </a:rPr>
              <a:t>. </a:t>
            </a:r>
            <a:endParaRPr lang="en-US" sz="2000" i="1" dirty="0" smtClean="0">
              <a:solidFill>
                <a:schemeClr val="tx1">
                  <a:lumMod val="75000"/>
                  <a:lumOff val="25000"/>
                </a:schemeClr>
              </a:solidFill>
              <a:latin typeface="Haettenschweiler" panose="020B0706040902060204" pitchFamily="34" charset="0"/>
            </a:endParaRPr>
          </a:p>
          <a:p>
            <a:pPr>
              <a:buFont typeface="Wingdings" panose="05000000000000000000" pitchFamily="2" charset="2"/>
              <a:buChar char="Ø"/>
            </a:pPr>
            <a:r>
              <a:rPr lang="en-US" sz="2000" i="1" dirty="0" smtClean="0">
                <a:solidFill>
                  <a:schemeClr val="accent2">
                    <a:lumMod val="60000"/>
                    <a:lumOff val="40000"/>
                  </a:schemeClr>
                </a:solidFill>
                <a:latin typeface="Haettenschweiler" panose="020B0706040902060204" pitchFamily="34" charset="0"/>
              </a:rPr>
              <a:t>After </a:t>
            </a:r>
            <a:r>
              <a:rPr lang="en-US" sz="2000" i="1" dirty="0">
                <a:solidFill>
                  <a:schemeClr val="accent2">
                    <a:lumMod val="60000"/>
                    <a:lumOff val="40000"/>
                  </a:schemeClr>
                </a:solidFill>
                <a:latin typeface="Haettenschweiler" panose="020B0706040902060204" pitchFamily="34" charset="0"/>
              </a:rPr>
              <a:t>entering into his functionality, whenever </a:t>
            </a:r>
            <a:r>
              <a:rPr lang="en-US" sz="2000" i="1" dirty="0">
                <a:solidFill>
                  <a:schemeClr val="tx1">
                    <a:lumMod val="75000"/>
                    <a:lumOff val="25000"/>
                  </a:schemeClr>
                </a:solidFill>
                <a:latin typeface="Haettenschweiler" panose="020B0706040902060204" pitchFamily="34" charset="0"/>
              </a:rPr>
              <a:t>he needs to change his </a:t>
            </a:r>
            <a:r>
              <a:rPr lang="en-US" sz="2000" i="1" dirty="0" smtClean="0">
                <a:solidFill>
                  <a:schemeClr val="tx1">
                    <a:lumMod val="75000"/>
                    <a:lumOff val="25000"/>
                  </a:schemeClr>
                </a:solidFill>
                <a:latin typeface="Haettenschweiler" panose="020B0706040902060204" pitchFamily="34" charset="0"/>
              </a:rPr>
              <a:t>password then </a:t>
            </a:r>
            <a:r>
              <a:rPr lang="en-US" sz="2000" i="1" dirty="0">
                <a:solidFill>
                  <a:schemeClr val="tx1">
                    <a:lumMod val="75000"/>
                    <a:lumOff val="25000"/>
                  </a:schemeClr>
                </a:solidFill>
                <a:latin typeface="Haettenschweiler" panose="020B0706040902060204" pitchFamily="34" charset="0"/>
              </a:rPr>
              <a:t>he can directly change </a:t>
            </a:r>
            <a:r>
              <a:rPr lang="en-US" sz="2000" i="1" dirty="0" smtClean="0">
                <a:solidFill>
                  <a:schemeClr val="tx1">
                    <a:lumMod val="75000"/>
                    <a:lumOff val="25000"/>
                  </a:schemeClr>
                </a:solidFill>
                <a:latin typeface="Haettenschweiler" panose="020B0706040902060204" pitchFamily="34" charset="0"/>
              </a:rPr>
              <a:t>it.</a:t>
            </a:r>
          </a:p>
          <a:p>
            <a:pPr>
              <a:buFont typeface="Wingdings" panose="05000000000000000000" pitchFamily="2" charset="2"/>
              <a:buChar char="Ø"/>
            </a:pPr>
            <a:r>
              <a:rPr lang="en-US" sz="2000" i="1" dirty="0" smtClean="0">
                <a:solidFill>
                  <a:schemeClr val="accent2">
                    <a:lumMod val="60000"/>
                    <a:lumOff val="40000"/>
                  </a:schemeClr>
                </a:solidFill>
                <a:latin typeface="Haettenschweiler" panose="020B0706040902060204" pitchFamily="34" charset="0"/>
              </a:rPr>
              <a:t>The </a:t>
            </a:r>
            <a:r>
              <a:rPr lang="en-US" sz="2000" i="1" dirty="0">
                <a:solidFill>
                  <a:schemeClr val="accent2">
                    <a:lumMod val="60000"/>
                    <a:lumOff val="40000"/>
                  </a:schemeClr>
                </a:solidFill>
                <a:latin typeface="Haettenschweiler" panose="020B0706040902060204" pitchFamily="34" charset="0"/>
              </a:rPr>
              <a:t>Admin can view </a:t>
            </a:r>
            <a:r>
              <a:rPr lang="en-US" sz="2000" i="1" dirty="0">
                <a:solidFill>
                  <a:schemeClr val="tx1">
                    <a:lumMod val="75000"/>
                    <a:lumOff val="25000"/>
                  </a:schemeClr>
                </a:solidFill>
                <a:latin typeface="Haettenschweiler" panose="020B0706040902060204" pitchFamily="34" charset="0"/>
              </a:rPr>
              <a:t>the details of all the users and </a:t>
            </a:r>
            <a:r>
              <a:rPr lang="en-US" sz="2000" i="1" dirty="0" smtClean="0">
                <a:solidFill>
                  <a:schemeClr val="tx1">
                    <a:lumMod val="75000"/>
                    <a:lumOff val="25000"/>
                  </a:schemeClr>
                </a:solidFill>
                <a:latin typeface="Haettenschweiler" panose="020B0706040902060204" pitchFamily="34" charset="0"/>
              </a:rPr>
              <a:t>the </a:t>
            </a:r>
            <a:r>
              <a:rPr lang="en-IN" sz="2000" i="1" dirty="0" smtClean="0">
                <a:solidFill>
                  <a:schemeClr val="tx1">
                    <a:lumMod val="75000"/>
                    <a:lumOff val="25000"/>
                  </a:schemeClr>
                </a:solidFill>
                <a:latin typeface="Haettenschweiler" panose="020B0706040902060204" pitchFamily="34" charset="0"/>
              </a:rPr>
              <a:t>employees </a:t>
            </a:r>
            <a:r>
              <a:rPr lang="en-IN" sz="2000" i="1" dirty="0">
                <a:solidFill>
                  <a:schemeClr val="tx1">
                    <a:lumMod val="75000"/>
                    <a:lumOff val="25000"/>
                  </a:schemeClr>
                </a:solidFill>
                <a:latin typeface="Haettenschweiler" panose="020B0706040902060204" pitchFamily="34" charset="0"/>
              </a:rPr>
              <a:t>of the company.</a:t>
            </a:r>
          </a:p>
          <a:p>
            <a:pPr>
              <a:buFont typeface="Wingdings" panose="05000000000000000000" pitchFamily="2" charset="2"/>
              <a:buChar char="Ø"/>
            </a:pPr>
            <a:r>
              <a:rPr lang="en-US" sz="2000" i="1" dirty="0">
                <a:solidFill>
                  <a:schemeClr val="accent2">
                    <a:lumMod val="60000"/>
                    <a:lumOff val="40000"/>
                  </a:schemeClr>
                </a:solidFill>
                <a:latin typeface="Haettenschweiler" panose="020B0706040902060204" pitchFamily="34" charset="0"/>
              </a:rPr>
              <a:t>The user can view </a:t>
            </a:r>
            <a:r>
              <a:rPr lang="en-US" sz="2000" i="1" dirty="0">
                <a:solidFill>
                  <a:schemeClr val="tx1">
                    <a:lumMod val="75000"/>
                    <a:lumOff val="25000"/>
                  </a:schemeClr>
                </a:solidFill>
                <a:latin typeface="Haettenschweiler" panose="020B0706040902060204" pitchFamily="34" charset="0"/>
              </a:rPr>
              <a:t>the details of all the vehicles.</a:t>
            </a:r>
            <a:r>
              <a:rPr lang="en-US" sz="2000" i="1" dirty="0">
                <a:solidFill>
                  <a:schemeClr val="accent2">
                    <a:lumMod val="60000"/>
                    <a:lumOff val="40000"/>
                  </a:schemeClr>
                </a:solidFill>
                <a:latin typeface="Haettenschweiler" panose="020B0706040902060204" pitchFamily="34" charset="0"/>
              </a:rPr>
              <a:t> </a:t>
            </a:r>
            <a:endParaRPr lang="en-US" sz="2000" i="1" dirty="0" smtClean="0">
              <a:solidFill>
                <a:schemeClr val="accent2">
                  <a:lumMod val="60000"/>
                  <a:lumOff val="40000"/>
                </a:schemeClr>
              </a:solidFill>
              <a:latin typeface="Haettenschweiler" panose="020B0706040902060204" pitchFamily="34" charset="0"/>
            </a:endParaRPr>
          </a:p>
          <a:p>
            <a:pPr>
              <a:buFont typeface="Wingdings" panose="05000000000000000000" pitchFamily="2" charset="2"/>
              <a:buChar char="Ø"/>
            </a:pPr>
            <a:r>
              <a:rPr lang="en-US" sz="2000" i="1" dirty="0" smtClean="0">
                <a:solidFill>
                  <a:schemeClr val="accent2">
                    <a:lumMod val="60000"/>
                    <a:lumOff val="40000"/>
                  </a:schemeClr>
                </a:solidFill>
                <a:latin typeface="Haettenschweiler" panose="020B0706040902060204" pitchFamily="34" charset="0"/>
              </a:rPr>
              <a:t>The transport </a:t>
            </a:r>
            <a:r>
              <a:rPr lang="en-US" sz="2000" i="1" dirty="0">
                <a:solidFill>
                  <a:schemeClr val="accent2">
                    <a:lumMod val="60000"/>
                    <a:lumOff val="40000"/>
                  </a:schemeClr>
                </a:solidFill>
                <a:latin typeface="Haettenschweiler" panose="020B0706040902060204" pitchFamily="34" charset="0"/>
              </a:rPr>
              <a:t>user can view the details of all the vehicle requests which are posted from </a:t>
            </a:r>
            <a:r>
              <a:rPr lang="en-US" sz="2000" i="1" dirty="0" smtClean="0">
                <a:solidFill>
                  <a:schemeClr val="tx1">
                    <a:lumMod val="75000"/>
                    <a:lumOff val="25000"/>
                  </a:schemeClr>
                </a:solidFill>
                <a:latin typeface="Haettenschweiler" panose="020B0706040902060204" pitchFamily="34" charset="0"/>
              </a:rPr>
              <a:t>the employees </a:t>
            </a:r>
            <a:r>
              <a:rPr lang="en-US" sz="2000" i="1" dirty="0">
                <a:solidFill>
                  <a:schemeClr val="tx1">
                    <a:lumMod val="75000"/>
                    <a:lumOff val="25000"/>
                  </a:schemeClr>
                </a:solidFill>
                <a:latin typeface="Haettenschweiler" panose="020B0706040902060204" pitchFamily="34" charset="0"/>
              </a:rPr>
              <a:t>of the company.</a:t>
            </a:r>
            <a:r>
              <a:rPr lang="en-US" sz="2000" i="1" dirty="0">
                <a:solidFill>
                  <a:schemeClr val="accent2">
                    <a:lumMod val="60000"/>
                    <a:lumOff val="40000"/>
                  </a:schemeClr>
                </a:solidFill>
                <a:latin typeface="Haettenschweiler" panose="020B0706040902060204" pitchFamily="34" charset="0"/>
              </a:rPr>
              <a:t> </a:t>
            </a:r>
            <a:endParaRPr lang="en-US" sz="2000" i="1" dirty="0" smtClean="0">
              <a:solidFill>
                <a:schemeClr val="accent2">
                  <a:lumMod val="60000"/>
                  <a:lumOff val="40000"/>
                </a:schemeClr>
              </a:solidFill>
              <a:latin typeface="Haettenschweiler" panose="020B0706040902060204" pitchFamily="34" charset="0"/>
            </a:endParaRPr>
          </a:p>
          <a:p>
            <a:pPr>
              <a:buFont typeface="Wingdings" panose="05000000000000000000" pitchFamily="2" charset="2"/>
              <a:buChar char="Ø"/>
            </a:pPr>
            <a:r>
              <a:rPr lang="en-US" sz="2000" i="1" dirty="0" smtClean="0">
                <a:solidFill>
                  <a:schemeClr val="accent2">
                    <a:lumMod val="60000"/>
                    <a:lumOff val="40000"/>
                  </a:schemeClr>
                </a:solidFill>
                <a:latin typeface="Haettenschweiler" panose="020B0706040902060204" pitchFamily="34" charset="0"/>
              </a:rPr>
              <a:t>After </a:t>
            </a:r>
            <a:r>
              <a:rPr lang="en-US" sz="2000" i="1" dirty="0">
                <a:solidFill>
                  <a:schemeClr val="accent2">
                    <a:lumMod val="60000"/>
                    <a:lumOff val="40000"/>
                  </a:schemeClr>
                </a:solidFill>
                <a:latin typeface="Haettenschweiler" panose="020B0706040902060204" pitchFamily="34" charset="0"/>
              </a:rPr>
              <a:t>his careful </a:t>
            </a:r>
            <a:r>
              <a:rPr lang="en-US" sz="2000" i="1" dirty="0">
                <a:solidFill>
                  <a:schemeClr val="tx1">
                    <a:lumMod val="75000"/>
                    <a:lumOff val="25000"/>
                  </a:schemeClr>
                </a:solidFill>
                <a:latin typeface="Haettenschweiler" panose="020B0706040902060204" pitchFamily="34" charset="0"/>
              </a:rPr>
              <a:t>verification only he can provide the </a:t>
            </a:r>
            <a:r>
              <a:rPr lang="en-US" sz="2000" i="1" dirty="0" smtClean="0">
                <a:solidFill>
                  <a:schemeClr val="tx1">
                    <a:lumMod val="75000"/>
                    <a:lumOff val="25000"/>
                  </a:schemeClr>
                </a:solidFill>
                <a:latin typeface="Haettenschweiler" panose="020B0706040902060204" pitchFamily="34" charset="0"/>
              </a:rPr>
              <a:t>transport facility </a:t>
            </a:r>
            <a:r>
              <a:rPr lang="en-US" sz="2000" i="1" dirty="0">
                <a:solidFill>
                  <a:schemeClr val="accent2">
                    <a:lumMod val="60000"/>
                    <a:lumOff val="40000"/>
                  </a:schemeClr>
                </a:solidFill>
                <a:latin typeface="Haettenschweiler" panose="020B0706040902060204" pitchFamily="34" charset="0"/>
              </a:rPr>
              <a:t>to the requested employee. </a:t>
            </a:r>
            <a:endParaRPr lang="en-US" sz="2000" i="1" dirty="0" smtClean="0">
              <a:solidFill>
                <a:schemeClr val="accent2">
                  <a:lumMod val="60000"/>
                  <a:lumOff val="40000"/>
                </a:schemeClr>
              </a:solidFill>
              <a:latin typeface="Haettenschweiler" panose="020B0706040902060204" pitchFamily="34" charset="0"/>
            </a:endParaRPr>
          </a:p>
          <a:p>
            <a:pPr>
              <a:buFont typeface="Wingdings" panose="05000000000000000000" pitchFamily="2" charset="2"/>
              <a:buChar char="Ø"/>
            </a:pPr>
            <a:r>
              <a:rPr lang="en-US" sz="2000" i="1" dirty="0" smtClean="0">
                <a:solidFill>
                  <a:schemeClr val="accent2">
                    <a:lumMod val="60000"/>
                    <a:lumOff val="40000"/>
                  </a:schemeClr>
                </a:solidFill>
                <a:latin typeface="Haettenschweiler" panose="020B0706040902060204" pitchFamily="34" charset="0"/>
              </a:rPr>
              <a:t>He </a:t>
            </a:r>
            <a:r>
              <a:rPr lang="en-US" sz="2000" i="1" dirty="0">
                <a:solidFill>
                  <a:schemeClr val="accent2">
                    <a:lumMod val="60000"/>
                    <a:lumOff val="40000"/>
                  </a:schemeClr>
                </a:solidFill>
                <a:latin typeface="Haettenschweiler" panose="020B0706040902060204" pitchFamily="34" charset="0"/>
              </a:rPr>
              <a:t>can </a:t>
            </a:r>
            <a:r>
              <a:rPr lang="en-US" sz="2000" i="1" dirty="0">
                <a:solidFill>
                  <a:schemeClr val="tx1">
                    <a:lumMod val="75000"/>
                    <a:lumOff val="25000"/>
                  </a:schemeClr>
                </a:solidFill>
                <a:latin typeface="Haettenschweiler" panose="020B0706040902060204" pitchFamily="34" charset="0"/>
              </a:rPr>
              <a:t>add or remove the request of the employee</a:t>
            </a:r>
            <a:r>
              <a:rPr lang="en-US" sz="2400" i="1" dirty="0">
                <a:solidFill>
                  <a:schemeClr val="tx1">
                    <a:lumMod val="75000"/>
                    <a:lumOff val="25000"/>
                  </a:schemeClr>
                </a:solidFill>
                <a:latin typeface="Haettenschweiler" panose="020B0706040902060204" pitchFamily="34" charset="0"/>
              </a:rPr>
              <a:t>.</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069" y="4619607"/>
            <a:ext cx="3935509" cy="206931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350" y="441960"/>
            <a:ext cx="2600325" cy="1752600"/>
          </a:xfrm>
          <a:prstGeom prst="rect">
            <a:avLst/>
          </a:prstGeom>
        </p:spPr>
      </p:pic>
    </p:spTree>
    <p:extLst>
      <p:ext uri="{BB962C8B-B14F-4D97-AF65-F5344CB8AC3E}">
        <p14:creationId xmlns:p14="http://schemas.microsoft.com/office/powerpoint/2010/main" val="25145516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01531"/>
            <a:ext cx="8630728" cy="1781283"/>
          </a:xfrm>
        </p:spPr>
        <p:txBody>
          <a:bodyPr/>
          <a:lstStyle/>
          <a:p>
            <a:pPr algn="l"/>
            <a:r>
              <a:rPr lang="en-IN" b="1" cap="none" dirty="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User </a:t>
            </a:r>
            <a:r>
              <a:rPr lang="en-IN" b="1" cap="none" dirty="0" smtClean="0">
                <a:ln w="6600">
                  <a:solidFill>
                    <a:schemeClr val="accent2"/>
                  </a:solidFill>
                  <a:prstDash val="solid"/>
                </a:ln>
                <a:solidFill>
                  <a:srgbClr val="FFFFFF"/>
                </a:solidFill>
                <a:effectLst>
                  <a:outerShdw dist="38100" dir="2700000" algn="tl" rotWithShape="0">
                    <a:schemeClr val="accent2"/>
                  </a:outerShdw>
                </a:effectLst>
                <a:latin typeface="ROG Fonts" panose="00000500000000000000" pitchFamily="50" charset="0"/>
              </a:rPr>
              <a:t>Functions:</a:t>
            </a:r>
            <a:r>
              <a:rPr lang="en-IN" b="1" dirty="0">
                <a:solidFill>
                  <a:srgbClr val="0D0D0D"/>
                </a:solidFill>
                <a:latin typeface="Times New Roman" panose="02020603050405020304" pitchFamily="18" charset="0"/>
              </a:rPr>
              <a:t/>
            </a:r>
            <a:br>
              <a:rPr lang="en-IN" b="1" dirty="0">
                <a:solidFill>
                  <a:srgbClr val="0D0D0D"/>
                </a:solidFill>
                <a:latin typeface="Times New Roman" panose="02020603050405020304" pitchFamily="18" charset="0"/>
              </a:rPr>
            </a:br>
            <a:endParaRPr lang="en-IN"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000" i="1" dirty="0" smtClean="0">
                <a:solidFill>
                  <a:schemeClr val="accent2">
                    <a:lumMod val="60000"/>
                    <a:lumOff val="40000"/>
                  </a:schemeClr>
                </a:solidFill>
                <a:latin typeface="Haettenschweiler" panose="020B0706040902060204" pitchFamily="34" charset="0"/>
              </a:rPr>
              <a:t>In </a:t>
            </a:r>
            <a:r>
              <a:rPr lang="en-US" sz="2000" i="1" dirty="0">
                <a:solidFill>
                  <a:schemeClr val="accent2">
                    <a:lumMod val="60000"/>
                    <a:lumOff val="40000"/>
                  </a:schemeClr>
                </a:solidFill>
                <a:latin typeface="Haettenschweiler" panose="020B0706040902060204" pitchFamily="34" charset="0"/>
              </a:rPr>
              <a:t>this Function, </a:t>
            </a:r>
            <a:r>
              <a:rPr lang="en-US" sz="2000" i="1" dirty="0">
                <a:solidFill>
                  <a:schemeClr val="tx1">
                    <a:lumMod val="65000"/>
                    <a:lumOff val="35000"/>
                  </a:schemeClr>
                </a:solidFill>
                <a:latin typeface="Haettenschweiler" panose="020B0706040902060204" pitchFamily="34" charset="0"/>
              </a:rPr>
              <a:t>User could register to the software. </a:t>
            </a:r>
            <a:r>
              <a:rPr lang="en-US" sz="2000" i="1" dirty="0">
                <a:solidFill>
                  <a:schemeClr val="accent2">
                    <a:lumMod val="60000"/>
                    <a:lumOff val="40000"/>
                  </a:schemeClr>
                </a:solidFill>
                <a:latin typeface="Haettenschweiler" panose="020B0706040902060204" pitchFamily="34" charset="0"/>
              </a:rPr>
              <a:t>He can see the listed vehicles </a:t>
            </a:r>
            <a:r>
              <a:rPr lang="en-US" sz="2000" i="1" dirty="0" smtClean="0">
                <a:solidFill>
                  <a:schemeClr val="accent2">
                    <a:lumMod val="60000"/>
                    <a:lumOff val="40000"/>
                  </a:schemeClr>
                </a:solidFill>
                <a:latin typeface="Haettenschweiler" panose="020B0706040902060204" pitchFamily="34" charset="0"/>
              </a:rPr>
              <a:t>available on </a:t>
            </a:r>
            <a:r>
              <a:rPr lang="en-US" sz="2000" i="1" dirty="0">
                <a:solidFill>
                  <a:schemeClr val="accent2">
                    <a:lumMod val="60000"/>
                    <a:lumOff val="40000"/>
                  </a:schemeClr>
                </a:solidFill>
                <a:latin typeface="Haettenschweiler" panose="020B0706040902060204" pitchFamily="34" charset="0"/>
              </a:rPr>
              <a:t>the application with full description. </a:t>
            </a:r>
            <a:endParaRPr lang="en-US" sz="2000" i="1" dirty="0" smtClean="0">
              <a:solidFill>
                <a:schemeClr val="accent2">
                  <a:lumMod val="60000"/>
                  <a:lumOff val="40000"/>
                </a:schemeClr>
              </a:solidFill>
              <a:latin typeface="Haettenschweiler" panose="020B0706040902060204" pitchFamily="34" charset="0"/>
            </a:endParaRPr>
          </a:p>
          <a:p>
            <a:pPr>
              <a:buFont typeface="Wingdings" panose="05000000000000000000" pitchFamily="2" charset="2"/>
              <a:buChar char="Ø"/>
            </a:pPr>
            <a:r>
              <a:rPr lang="en-US" sz="2000" i="1" dirty="0" smtClean="0">
                <a:solidFill>
                  <a:schemeClr val="accent2">
                    <a:lumMod val="60000"/>
                    <a:lumOff val="40000"/>
                  </a:schemeClr>
                </a:solidFill>
                <a:latin typeface="Haettenschweiler" panose="020B0706040902060204" pitchFamily="34" charset="0"/>
              </a:rPr>
              <a:t>He </a:t>
            </a:r>
            <a:r>
              <a:rPr lang="en-US" sz="2000" i="1" dirty="0">
                <a:solidFill>
                  <a:schemeClr val="accent2">
                    <a:lumMod val="60000"/>
                    <a:lumOff val="40000"/>
                  </a:schemeClr>
                </a:solidFill>
                <a:latin typeface="Haettenschweiler" panose="020B0706040902060204" pitchFamily="34" charset="0"/>
              </a:rPr>
              <a:t>can book vehicle if he wishes to and also post </a:t>
            </a:r>
            <a:r>
              <a:rPr lang="en-US" sz="2000" i="1" dirty="0" smtClean="0">
                <a:solidFill>
                  <a:schemeClr val="accent2">
                    <a:lumMod val="60000"/>
                    <a:lumOff val="40000"/>
                  </a:schemeClr>
                </a:solidFill>
                <a:latin typeface="Haettenschweiler" panose="020B0706040902060204" pitchFamily="34" charset="0"/>
              </a:rPr>
              <a:t>his </a:t>
            </a:r>
            <a:r>
              <a:rPr lang="en-US" sz="2000" i="1" dirty="0" smtClean="0">
                <a:solidFill>
                  <a:schemeClr val="tx1">
                    <a:lumMod val="65000"/>
                    <a:lumOff val="35000"/>
                  </a:schemeClr>
                </a:solidFill>
                <a:latin typeface="Haettenschweiler" panose="020B0706040902060204" pitchFamily="34" charset="0"/>
              </a:rPr>
              <a:t>vehicle </a:t>
            </a:r>
            <a:r>
              <a:rPr lang="en-US" sz="2000" i="1" dirty="0">
                <a:solidFill>
                  <a:schemeClr val="tx1">
                    <a:lumMod val="65000"/>
                    <a:lumOff val="35000"/>
                  </a:schemeClr>
                </a:solidFill>
                <a:latin typeface="Haettenschweiler" panose="020B0706040902060204" pitchFamily="34" charset="0"/>
              </a:rPr>
              <a:t>on rent by registering it on the application. </a:t>
            </a:r>
            <a:endParaRPr lang="en-US" sz="2000" i="1" dirty="0" smtClean="0">
              <a:solidFill>
                <a:schemeClr val="tx1">
                  <a:lumMod val="65000"/>
                  <a:lumOff val="35000"/>
                </a:schemeClr>
              </a:solidFill>
              <a:latin typeface="Haettenschweiler" panose="020B0706040902060204" pitchFamily="34" charset="0"/>
            </a:endParaRPr>
          </a:p>
          <a:p>
            <a:pPr>
              <a:buFont typeface="Wingdings" panose="05000000000000000000" pitchFamily="2" charset="2"/>
              <a:buChar char="Ø"/>
            </a:pPr>
            <a:r>
              <a:rPr lang="en-US" sz="2000" i="1" dirty="0" smtClean="0">
                <a:solidFill>
                  <a:schemeClr val="accent2">
                    <a:lumMod val="60000"/>
                    <a:lumOff val="40000"/>
                  </a:schemeClr>
                </a:solidFill>
                <a:latin typeface="Haettenschweiler" panose="020B0706040902060204" pitchFamily="34" charset="0"/>
              </a:rPr>
              <a:t>After </a:t>
            </a:r>
            <a:r>
              <a:rPr lang="en-US" sz="2000" i="1" dirty="0">
                <a:solidFill>
                  <a:schemeClr val="accent2">
                    <a:lumMod val="60000"/>
                    <a:lumOff val="40000"/>
                  </a:schemeClr>
                </a:solidFill>
                <a:latin typeface="Haettenschweiler" panose="020B0706040902060204" pitchFamily="34" charset="0"/>
              </a:rPr>
              <a:t>clicking on the vehicle name he </a:t>
            </a:r>
            <a:r>
              <a:rPr lang="en-US" sz="2000" i="1" dirty="0" smtClean="0">
                <a:solidFill>
                  <a:schemeClr val="accent2">
                    <a:lumMod val="60000"/>
                    <a:lumOff val="40000"/>
                  </a:schemeClr>
                </a:solidFill>
                <a:latin typeface="Haettenschweiler" panose="020B0706040902060204" pitchFamily="34" charset="0"/>
              </a:rPr>
              <a:t>gets the </a:t>
            </a:r>
            <a:r>
              <a:rPr lang="en-US" sz="2000" i="1" dirty="0">
                <a:solidFill>
                  <a:schemeClr val="accent2">
                    <a:lumMod val="60000"/>
                    <a:lumOff val="40000"/>
                  </a:schemeClr>
                </a:solidFill>
                <a:latin typeface="Haettenschweiler" panose="020B0706040902060204" pitchFamily="34" charset="0"/>
              </a:rPr>
              <a:t>full information about the vehicle which he could use to make his decision </a:t>
            </a:r>
            <a:r>
              <a:rPr lang="en-US" sz="2000" i="1" dirty="0">
                <a:solidFill>
                  <a:schemeClr val="tx1">
                    <a:lumMod val="65000"/>
                    <a:lumOff val="35000"/>
                  </a:schemeClr>
                </a:solidFill>
                <a:latin typeface="Haettenschweiler" panose="020B0706040902060204" pitchFamily="34" charset="0"/>
              </a:rPr>
              <a:t>according </a:t>
            </a:r>
            <a:r>
              <a:rPr lang="en-US" sz="2000" i="1" dirty="0" smtClean="0">
                <a:solidFill>
                  <a:schemeClr val="tx1">
                    <a:lumMod val="65000"/>
                    <a:lumOff val="35000"/>
                  </a:schemeClr>
                </a:solidFill>
                <a:latin typeface="Haettenschweiler" panose="020B0706040902060204" pitchFamily="34" charset="0"/>
              </a:rPr>
              <a:t>to his </a:t>
            </a:r>
            <a:r>
              <a:rPr lang="en-US" sz="2000" i="1" dirty="0">
                <a:solidFill>
                  <a:schemeClr val="tx1">
                    <a:lumMod val="65000"/>
                    <a:lumOff val="35000"/>
                  </a:schemeClr>
                </a:solidFill>
                <a:latin typeface="Haettenschweiler" panose="020B0706040902060204" pitchFamily="34" charset="0"/>
              </a:rPr>
              <a:t>choice of vehicle and location of the vehicle.</a:t>
            </a:r>
          </a:p>
          <a:p>
            <a:pPr>
              <a:buFont typeface="Wingdings" panose="05000000000000000000" pitchFamily="2" charset="2"/>
              <a:buChar char="Ø"/>
            </a:pPr>
            <a:r>
              <a:rPr lang="en-US" sz="2000" i="1" dirty="0">
                <a:solidFill>
                  <a:schemeClr val="accent2">
                    <a:lumMod val="60000"/>
                    <a:lumOff val="40000"/>
                  </a:schemeClr>
                </a:solidFill>
                <a:latin typeface="Haettenschweiler" panose="020B0706040902060204" pitchFamily="34" charset="0"/>
              </a:rPr>
              <a:t>Admin has </a:t>
            </a:r>
            <a:r>
              <a:rPr lang="en-US" sz="2000" i="1" dirty="0">
                <a:solidFill>
                  <a:schemeClr val="tx1">
                    <a:lumMod val="65000"/>
                    <a:lumOff val="35000"/>
                  </a:schemeClr>
                </a:solidFill>
                <a:latin typeface="Haettenschweiler" panose="020B0706040902060204" pitchFamily="34" charset="0"/>
              </a:rPr>
              <a:t>full access to the fleet management, bill management, daily </a:t>
            </a:r>
            <a:r>
              <a:rPr lang="en-US" sz="2000" i="1" dirty="0" smtClean="0">
                <a:solidFill>
                  <a:schemeClr val="tx1">
                    <a:lumMod val="65000"/>
                    <a:lumOff val="35000"/>
                  </a:schemeClr>
                </a:solidFill>
                <a:latin typeface="Haettenschweiler" panose="020B0706040902060204" pitchFamily="34" charset="0"/>
              </a:rPr>
              <a:t>reports, expenses</a:t>
            </a:r>
            <a:r>
              <a:rPr lang="en-US" sz="2000" i="1" dirty="0">
                <a:solidFill>
                  <a:schemeClr val="tx1">
                    <a:lumMod val="65000"/>
                    <a:lumOff val="35000"/>
                  </a:schemeClr>
                </a:solidFill>
                <a:latin typeface="Haettenschweiler" panose="020B0706040902060204" pitchFamily="34" charset="0"/>
              </a:rPr>
              <a:t>, cancellations and refunds functionalities </a:t>
            </a:r>
            <a:r>
              <a:rPr lang="en-US" sz="2000" i="1" dirty="0">
                <a:solidFill>
                  <a:schemeClr val="accent2">
                    <a:lumMod val="60000"/>
                    <a:lumOff val="40000"/>
                  </a:schemeClr>
                </a:solidFill>
                <a:latin typeface="Haettenschweiler" panose="020B0706040902060204" pitchFamily="34" charset="0"/>
              </a:rPr>
              <a:t>while other users could </a:t>
            </a:r>
            <a:r>
              <a:rPr lang="en-US" sz="2000" i="1" dirty="0">
                <a:solidFill>
                  <a:schemeClr val="tx1">
                    <a:lumMod val="65000"/>
                    <a:lumOff val="35000"/>
                  </a:schemeClr>
                </a:solidFill>
                <a:latin typeface="Haettenschweiler" panose="020B0706040902060204" pitchFamily="34" charset="0"/>
              </a:rPr>
              <a:t>only access </a:t>
            </a:r>
            <a:r>
              <a:rPr lang="en-US" sz="2000" i="1" dirty="0" smtClean="0">
                <a:solidFill>
                  <a:schemeClr val="tx1">
                    <a:lumMod val="65000"/>
                    <a:lumOff val="35000"/>
                  </a:schemeClr>
                </a:solidFill>
                <a:latin typeface="Haettenschweiler" panose="020B0706040902060204" pitchFamily="34" charset="0"/>
              </a:rPr>
              <a:t>the transport </a:t>
            </a:r>
            <a:r>
              <a:rPr lang="en-US" sz="2000" i="1" dirty="0">
                <a:solidFill>
                  <a:schemeClr val="tx1">
                    <a:lumMod val="65000"/>
                    <a:lumOff val="35000"/>
                  </a:schemeClr>
                </a:solidFill>
                <a:latin typeface="Haettenschweiler" panose="020B0706040902060204" pitchFamily="34" charset="0"/>
              </a:rPr>
              <a:t>functionality. </a:t>
            </a:r>
            <a:endParaRPr lang="en-US" sz="2000" i="1" dirty="0" smtClean="0">
              <a:solidFill>
                <a:schemeClr val="tx1">
                  <a:lumMod val="65000"/>
                  <a:lumOff val="35000"/>
                </a:schemeClr>
              </a:solidFill>
              <a:latin typeface="Haettenschweiler" panose="020B0706040902060204" pitchFamily="34" charset="0"/>
            </a:endParaRPr>
          </a:p>
          <a:p>
            <a:pPr>
              <a:buFont typeface="Wingdings" panose="05000000000000000000" pitchFamily="2" charset="2"/>
              <a:buChar char="Ø"/>
            </a:pPr>
            <a:r>
              <a:rPr lang="en-US" sz="2000" i="1" dirty="0" smtClean="0">
                <a:solidFill>
                  <a:schemeClr val="accent2">
                    <a:lumMod val="60000"/>
                    <a:lumOff val="40000"/>
                  </a:schemeClr>
                </a:solidFill>
                <a:latin typeface="Haettenschweiler" panose="020B0706040902060204" pitchFamily="34" charset="0"/>
              </a:rPr>
              <a:t>Employees </a:t>
            </a:r>
            <a:r>
              <a:rPr lang="en-US" sz="2000" i="1" dirty="0">
                <a:solidFill>
                  <a:schemeClr val="accent2">
                    <a:lumMod val="60000"/>
                    <a:lumOff val="40000"/>
                  </a:schemeClr>
                </a:solidFill>
                <a:latin typeface="Haettenschweiler" panose="020B0706040902060204" pitchFamily="34" charset="0"/>
              </a:rPr>
              <a:t>could additionally </a:t>
            </a:r>
            <a:r>
              <a:rPr lang="en-US" sz="2000" i="1" dirty="0">
                <a:solidFill>
                  <a:schemeClr val="tx1">
                    <a:lumMod val="65000"/>
                    <a:lumOff val="35000"/>
                  </a:schemeClr>
                </a:solidFill>
                <a:latin typeface="Haettenschweiler" panose="020B0706040902060204" pitchFamily="34" charset="0"/>
              </a:rPr>
              <a:t>access expenses and daily </a:t>
            </a:r>
            <a:r>
              <a:rPr lang="en-US" sz="2000" i="1" dirty="0" smtClean="0">
                <a:solidFill>
                  <a:schemeClr val="tx1">
                    <a:lumMod val="65000"/>
                    <a:lumOff val="35000"/>
                  </a:schemeClr>
                </a:solidFill>
                <a:latin typeface="Haettenschweiler" panose="020B0706040902060204" pitchFamily="34" charset="0"/>
              </a:rPr>
              <a:t>reports sections </a:t>
            </a:r>
            <a:r>
              <a:rPr lang="en-US" sz="2000" i="1" dirty="0">
                <a:solidFill>
                  <a:schemeClr val="tx1">
                    <a:lumMod val="65000"/>
                    <a:lumOff val="35000"/>
                  </a:schemeClr>
                </a:solidFill>
                <a:latin typeface="Haettenschweiler" panose="020B0706040902060204" pitchFamily="34" charset="0"/>
              </a:rPr>
              <a:t>while drivers could access fleet management and expenses functionalities of </a:t>
            </a:r>
            <a:r>
              <a:rPr lang="en-US" sz="2000" i="1" dirty="0" smtClean="0">
                <a:solidFill>
                  <a:schemeClr val="tx1">
                    <a:lumMod val="65000"/>
                    <a:lumOff val="35000"/>
                  </a:schemeClr>
                </a:solidFill>
                <a:latin typeface="Haettenschweiler" panose="020B0706040902060204" pitchFamily="34" charset="0"/>
              </a:rPr>
              <a:t>the </a:t>
            </a:r>
            <a:r>
              <a:rPr lang="en-IN" sz="2000" i="1" dirty="0" smtClean="0">
                <a:solidFill>
                  <a:schemeClr val="tx1">
                    <a:lumMod val="65000"/>
                    <a:lumOff val="35000"/>
                  </a:schemeClr>
                </a:solidFill>
                <a:latin typeface="Haettenschweiler" panose="020B0706040902060204" pitchFamily="34" charset="0"/>
              </a:rPr>
              <a:t>application</a:t>
            </a:r>
            <a:r>
              <a:rPr lang="en-IN" sz="2000" i="1" dirty="0">
                <a:solidFill>
                  <a:schemeClr val="tx1">
                    <a:lumMod val="65000"/>
                    <a:lumOff val="35000"/>
                  </a:schemeClr>
                </a:solidFill>
                <a:latin typeface="Haettenschweiler" panose="020B0706040902060204" pitchFamily="34" charset="0"/>
              </a:rPr>
              <a:t>.</a:t>
            </a:r>
            <a:endParaRPr lang="en-IN" i="1" dirty="0">
              <a:solidFill>
                <a:schemeClr val="tx1">
                  <a:lumMod val="65000"/>
                  <a:lumOff val="35000"/>
                </a:schemeClr>
              </a:solidFill>
              <a:latin typeface="Haettenschweiler" panose="020B070604090206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3206" y="4699887"/>
            <a:ext cx="2158113" cy="215811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9925" y="759700"/>
            <a:ext cx="1302588" cy="1302588"/>
          </a:xfrm>
          <a:prstGeom prst="rect">
            <a:avLst/>
          </a:prstGeom>
        </p:spPr>
      </p:pic>
    </p:spTree>
    <p:extLst>
      <p:ext uri="{BB962C8B-B14F-4D97-AF65-F5344CB8AC3E}">
        <p14:creationId xmlns:p14="http://schemas.microsoft.com/office/powerpoint/2010/main" val="38053275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10091"/>
            <a:ext cx="7535174" cy="1795085"/>
          </a:xfrm>
        </p:spPr>
        <p:txBody>
          <a:bodyPr>
            <a:normAutofit/>
          </a:bodyPr>
          <a:lstStyle/>
          <a:p>
            <a:pPr algn="l"/>
            <a:r>
              <a:rPr lang="en-IN" sz="36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ROG Fonts" panose="00000500000000000000" pitchFamily="50" charset="0"/>
              </a:rPr>
              <a:t>Fleet Management </a:t>
            </a:r>
            <a:r>
              <a:rPr lang="en-IN" sz="3600" b="1" cap="none"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ROG Fonts" panose="00000500000000000000" pitchFamily="50" charset="0"/>
              </a:rPr>
              <a:t>Functions:</a:t>
            </a:r>
            <a:r>
              <a:rPr lang="en-IN" b="1" dirty="0">
                <a:solidFill>
                  <a:srgbClr val="0D0D0D"/>
                </a:solidFill>
                <a:latin typeface="Times New Roman" panose="02020603050405020304" pitchFamily="18" charset="0"/>
              </a:rPr>
              <a:t/>
            </a:r>
            <a:br>
              <a:rPr lang="en-IN" b="1" dirty="0">
                <a:solidFill>
                  <a:srgbClr val="0D0D0D"/>
                </a:solidFill>
                <a:latin typeface="Times New Roman" panose="02020603050405020304" pitchFamily="18" charset="0"/>
              </a:rPr>
            </a:br>
            <a:endParaRPr lang="en-IN" dirty="0"/>
          </a:p>
        </p:txBody>
      </p:sp>
      <p:sp>
        <p:nvSpPr>
          <p:cNvPr id="3" name="Content Placeholder 2"/>
          <p:cNvSpPr>
            <a:spLocks noGrp="1"/>
          </p:cNvSpPr>
          <p:nvPr>
            <p:ph idx="1"/>
          </p:nvPr>
        </p:nvSpPr>
        <p:spPr>
          <a:xfrm>
            <a:off x="685800" y="2004778"/>
            <a:ext cx="10820400" cy="4024125"/>
          </a:xfrm>
        </p:spPr>
        <p:txBody>
          <a:bodyPr>
            <a:normAutofit fontScale="25000" lnSpcReduction="20000"/>
          </a:bodyPr>
          <a:lstStyle/>
          <a:p>
            <a:pPr>
              <a:buFont typeface="Wingdings" panose="05000000000000000000" pitchFamily="2" charset="2"/>
              <a:buChar char="Ø"/>
            </a:pPr>
            <a:r>
              <a:rPr lang="en-US" sz="7200" i="1" dirty="0" smtClean="0">
                <a:solidFill>
                  <a:schemeClr val="accent2">
                    <a:lumMod val="60000"/>
                    <a:lumOff val="40000"/>
                  </a:schemeClr>
                </a:solidFill>
                <a:latin typeface="Haettenschweiler" panose="020B0706040902060204" pitchFamily="34" charset="0"/>
              </a:rPr>
              <a:t>This </a:t>
            </a:r>
            <a:r>
              <a:rPr lang="en-US" sz="7200" i="1" dirty="0">
                <a:solidFill>
                  <a:schemeClr val="accent2">
                    <a:lumMod val="60000"/>
                    <a:lumOff val="40000"/>
                  </a:schemeClr>
                </a:solidFill>
                <a:latin typeface="Haettenschweiler" panose="020B0706040902060204" pitchFamily="34" charset="0"/>
              </a:rPr>
              <a:t>Function acts as </a:t>
            </a:r>
            <a:r>
              <a:rPr lang="en-US" sz="7200" i="1" dirty="0">
                <a:solidFill>
                  <a:schemeClr val="tx1">
                    <a:lumMod val="75000"/>
                    <a:lumOff val="25000"/>
                  </a:schemeClr>
                </a:solidFill>
                <a:latin typeface="Haettenschweiler" panose="020B0706040902060204" pitchFamily="34" charset="0"/>
              </a:rPr>
              <a:t>the back bone of the Vehicle management system</a:t>
            </a:r>
            <a:r>
              <a:rPr lang="en-US" sz="7200" i="1" dirty="0">
                <a:solidFill>
                  <a:schemeClr val="accent2">
                    <a:lumMod val="60000"/>
                    <a:lumOff val="40000"/>
                  </a:schemeClr>
                </a:solidFill>
                <a:latin typeface="Haettenschweiler" panose="020B0706040902060204" pitchFamily="34" charset="0"/>
              </a:rPr>
              <a:t>. It mainly has</a:t>
            </a:r>
          </a:p>
          <a:p>
            <a:pPr>
              <a:buFont typeface="Wingdings" panose="05000000000000000000" pitchFamily="2" charset="2"/>
              <a:buChar char="ü"/>
            </a:pPr>
            <a:r>
              <a:rPr lang="en-IN" sz="7200" i="1" dirty="0" smtClean="0">
                <a:solidFill>
                  <a:schemeClr val="tx1">
                    <a:lumMod val="75000"/>
                    <a:lumOff val="25000"/>
                  </a:schemeClr>
                </a:solidFill>
                <a:latin typeface="Haettenschweiler" panose="020B0706040902060204" pitchFamily="34" charset="0"/>
              </a:rPr>
              <a:t>Service </a:t>
            </a:r>
            <a:r>
              <a:rPr lang="en-IN" sz="7200" i="1" dirty="0">
                <a:solidFill>
                  <a:schemeClr val="tx1">
                    <a:lumMod val="75000"/>
                    <a:lumOff val="25000"/>
                  </a:schemeClr>
                </a:solidFill>
                <a:latin typeface="Haettenschweiler" panose="020B0706040902060204" pitchFamily="34" charset="0"/>
              </a:rPr>
              <a:t>Logs</a:t>
            </a:r>
          </a:p>
          <a:p>
            <a:pPr>
              <a:buFont typeface="Wingdings" panose="05000000000000000000" pitchFamily="2" charset="2"/>
              <a:buChar char="ü"/>
            </a:pPr>
            <a:r>
              <a:rPr lang="en-IN" sz="7200" i="1" dirty="0" smtClean="0">
                <a:solidFill>
                  <a:schemeClr val="tx1">
                    <a:lumMod val="75000"/>
                    <a:lumOff val="25000"/>
                  </a:schemeClr>
                </a:solidFill>
                <a:latin typeface="Haettenschweiler" panose="020B0706040902060204" pitchFamily="34" charset="0"/>
              </a:rPr>
              <a:t>Lubricant </a:t>
            </a:r>
            <a:r>
              <a:rPr lang="en-IN" sz="7200" i="1" dirty="0">
                <a:solidFill>
                  <a:schemeClr val="tx1">
                    <a:lumMod val="75000"/>
                    <a:lumOff val="25000"/>
                  </a:schemeClr>
                </a:solidFill>
                <a:latin typeface="Haettenschweiler" panose="020B0706040902060204" pitchFamily="34" charset="0"/>
              </a:rPr>
              <a:t>Logs</a:t>
            </a:r>
          </a:p>
          <a:p>
            <a:pPr>
              <a:buFont typeface="Wingdings" panose="05000000000000000000" pitchFamily="2" charset="2"/>
              <a:buChar char="ü"/>
            </a:pPr>
            <a:r>
              <a:rPr lang="en-IN" sz="7200" i="1" dirty="0" smtClean="0">
                <a:solidFill>
                  <a:schemeClr val="tx1">
                    <a:lumMod val="75000"/>
                    <a:lumOff val="25000"/>
                  </a:schemeClr>
                </a:solidFill>
                <a:latin typeface="Haettenschweiler" panose="020B0706040902060204" pitchFamily="34" charset="0"/>
              </a:rPr>
              <a:t>Distance </a:t>
            </a:r>
            <a:r>
              <a:rPr lang="en-IN" sz="7200" i="1" dirty="0">
                <a:solidFill>
                  <a:schemeClr val="tx1">
                    <a:lumMod val="75000"/>
                    <a:lumOff val="25000"/>
                  </a:schemeClr>
                </a:solidFill>
                <a:latin typeface="Haettenschweiler" panose="020B0706040902060204" pitchFamily="34" charset="0"/>
              </a:rPr>
              <a:t>Logs</a:t>
            </a:r>
          </a:p>
          <a:p>
            <a:pPr>
              <a:buFont typeface="Wingdings" panose="05000000000000000000" pitchFamily="2" charset="2"/>
              <a:buChar char="ü"/>
            </a:pPr>
            <a:r>
              <a:rPr lang="en-IN" sz="7200" i="1" dirty="0" smtClean="0">
                <a:solidFill>
                  <a:schemeClr val="tx1">
                    <a:lumMod val="75000"/>
                    <a:lumOff val="25000"/>
                  </a:schemeClr>
                </a:solidFill>
                <a:latin typeface="Haettenschweiler" panose="020B0706040902060204" pitchFamily="34" charset="0"/>
              </a:rPr>
              <a:t>Repair </a:t>
            </a:r>
            <a:r>
              <a:rPr lang="en-IN" sz="7200" i="1" dirty="0">
                <a:solidFill>
                  <a:schemeClr val="tx1">
                    <a:lumMod val="75000"/>
                    <a:lumOff val="25000"/>
                  </a:schemeClr>
                </a:solidFill>
                <a:latin typeface="Haettenschweiler" panose="020B0706040902060204" pitchFamily="34" charset="0"/>
              </a:rPr>
              <a:t>and Maintenance</a:t>
            </a:r>
          </a:p>
          <a:p>
            <a:pPr>
              <a:buFont typeface="Wingdings" panose="05000000000000000000" pitchFamily="2" charset="2"/>
              <a:buChar char="ü"/>
            </a:pPr>
            <a:r>
              <a:rPr lang="en-IN" sz="7200" i="1" dirty="0" smtClean="0">
                <a:solidFill>
                  <a:schemeClr val="tx1">
                    <a:lumMod val="75000"/>
                    <a:lumOff val="25000"/>
                  </a:schemeClr>
                </a:solidFill>
                <a:latin typeface="Haettenschweiler" panose="020B0706040902060204" pitchFamily="34" charset="0"/>
              </a:rPr>
              <a:t>Parts </a:t>
            </a:r>
            <a:r>
              <a:rPr lang="en-IN" sz="7200" i="1" dirty="0">
                <a:solidFill>
                  <a:schemeClr val="tx1">
                    <a:lumMod val="75000"/>
                    <a:lumOff val="25000"/>
                  </a:schemeClr>
                </a:solidFill>
                <a:latin typeface="Haettenschweiler" panose="020B0706040902060204" pitchFamily="34" charset="0"/>
              </a:rPr>
              <a:t>changed records</a:t>
            </a:r>
          </a:p>
          <a:p>
            <a:pPr>
              <a:buFont typeface="Wingdings" panose="05000000000000000000" pitchFamily="2" charset="2"/>
              <a:buChar char="ü"/>
            </a:pPr>
            <a:r>
              <a:rPr lang="en-IN" sz="7200" i="1" dirty="0" smtClean="0">
                <a:solidFill>
                  <a:schemeClr val="tx1">
                    <a:lumMod val="75000"/>
                    <a:lumOff val="25000"/>
                  </a:schemeClr>
                </a:solidFill>
                <a:latin typeface="Haettenschweiler" panose="020B0706040902060204" pitchFamily="34" charset="0"/>
              </a:rPr>
              <a:t>Vehicle </a:t>
            </a:r>
            <a:r>
              <a:rPr lang="en-IN" sz="7200" i="1" dirty="0">
                <a:solidFill>
                  <a:schemeClr val="tx1">
                    <a:lumMod val="75000"/>
                    <a:lumOff val="25000"/>
                  </a:schemeClr>
                </a:solidFill>
                <a:latin typeface="Haettenschweiler" panose="020B0706040902060204" pitchFamily="34" charset="0"/>
              </a:rPr>
              <a:t>Rating</a:t>
            </a:r>
          </a:p>
          <a:p>
            <a:pPr>
              <a:buFont typeface="Wingdings" panose="05000000000000000000" pitchFamily="2" charset="2"/>
              <a:buChar char="Ø"/>
            </a:pPr>
            <a:r>
              <a:rPr lang="en-US" sz="7200" i="1" dirty="0">
                <a:solidFill>
                  <a:schemeClr val="accent2">
                    <a:lumMod val="60000"/>
                    <a:lumOff val="40000"/>
                  </a:schemeClr>
                </a:solidFill>
                <a:latin typeface="Haettenschweiler" panose="020B0706040902060204" pitchFamily="34" charset="0"/>
              </a:rPr>
              <a:t>In </a:t>
            </a:r>
            <a:r>
              <a:rPr lang="en-US" sz="7200" i="1" dirty="0" smtClean="0">
                <a:solidFill>
                  <a:schemeClr val="accent2">
                    <a:lumMod val="60000"/>
                    <a:lumOff val="40000"/>
                  </a:schemeClr>
                </a:solidFill>
                <a:latin typeface="Haettenschweiler" panose="020B0706040902060204" pitchFamily="34" charset="0"/>
              </a:rPr>
              <a:t>Service </a:t>
            </a:r>
            <a:r>
              <a:rPr lang="en-US" sz="7200" i="1" dirty="0">
                <a:solidFill>
                  <a:schemeClr val="accent2">
                    <a:lumMod val="60000"/>
                    <a:lumOff val="40000"/>
                  </a:schemeClr>
                </a:solidFill>
                <a:latin typeface="Haettenschweiler" panose="020B0706040902060204" pitchFamily="34" charset="0"/>
              </a:rPr>
              <a:t>Logs, Admin and Employee can View and Add the </a:t>
            </a:r>
            <a:r>
              <a:rPr lang="en-US" sz="7200" i="1" dirty="0" smtClean="0">
                <a:solidFill>
                  <a:schemeClr val="tx1">
                    <a:lumMod val="75000"/>
                    <a:lumOff val="25000"/>
                  </a:schemeClr>
                </a:solidFill>
                <a:latin typeface="Haettenschweiler" panose="020B0706040902060204" pitchFamily="34" charset="0"/>
              </a:rPr>
              <a:t>Service Interval </a:t>
            </a:r>
            <a:r>
              <a:rPr lang="en-US" sz="7200" i="1" dirty="0">
                <a:solidFill>
                  <a:schemeClr val="tx1">
                    <a:lumMod val="75000"/>
                    <a:lumOff val="25000"/>
                  </a:schemeClr>
                </a:solidFill>
                <a:latin typeface="Haettenschweiler" panose="020B0706040902060204" pitchFamily="34" charset="0"/>
              </a:rPr>
              <a:t>details </a:t>
            </a:r>
            <a:r>
              <a:rPr lang="en-US" sz="7200" i="1" dirty="0" smtClean="0">
                <a:solidFill>
                  <a:schemeClr val="tx1">
                    <a:lumMod val="75000"/>
                    <a:lumOff val="25000"/>
                  </a:schemeClr>
                </a:solidFill>
                <a:latin typeface="Haettenschweiler" panose="020B0706040902060204" pitchFamily="34" charset="0"/>
              </a:rPr>
              <a:t>along with </a:t>
            </a:r>
            <a:r>
              <a:rPr lang="en-US" sz="7200" i="1" dirty="0">
                <a:solidFill>
                  <a:schemeClr val="tx1">
                    <a:lumMod val="75000"/>
                    <a:lumOff val="25000"/>
                  </a:schemeClr>
                </a:solidFill>
                <a:latin typeface="Haettenschweiler" panose="020B0706040902060204" pitchFamily="34" charset="0"/>
              </a:rPr>
              <a:t>bill details to the system.</a:t>
            </a:r>
          </a:p>
          <a:p>
            <a:pPr>
              <a:buFont typeface="Wingdings" panose="05000000000000000000" pitchFamily="2" charset="2"/>
              <a:buChar char="Ø"/>
            </a:pPr>
            <a:r>
              <a:rPr lang="en-US" sz="7200" i="1" dirty="0">
                <a:solidFill>
                  <a:schemeClr val="accent2">
                    <a:lumMod val="60000"/>
                    <a:lumOff val="40000"/>
                  </a:schemeClr>
                </a:solidFill>
                <a:latin typeface="Haettenschweiler" panose="020B0706040902060204" pitchFamily="34" charset="0"/>
              </a:rPr>
              <a:t>In Lubricant Logs, Admin and Employee can View and Add the </a:t>
            </a:r>
            <a:r>
              <a:rPr lang="en-US" sz="7200" i="1" dirty="0">
                <a:solidFill>
                  <a:schemeClr val="tx1">
                    <a:lumMod val="75000"/>
                    <a:lumOff val="25000"/>
                  </a:schemeClr>
                </a:solidFill>
                <a:latin typeface="Haettenschweiler" panose="020B0706040902060204" pitchFamily="34" charset="0"/>
              </a:rPr>
              <a:t>Lubricant </a:t>
            </a:r>
            <a:r>
              <a:rPr lang="en-US" sz="7200" i="1" dirty="0" smtClean="0">
                <a:solidFill>
                  <a:schemeClr val="tx1">
                    <a:lumMod val="75000"/>
                    <a:lumOff val="25000"/>
                  </a:schemeClr>
                </a:solidFill>
                <a:latin typeface="Haettenschweiler" panose="020B0706040902060204" pitchFamily="34" charset="0"/>
              </a:rPr>
              <a:t>consumption details </a:t>
            </a:r>
            <a:r>
              <a:rPr lang="en-US" sz="7200" i="1" dirty="0">
                <a:solidFill>
                  <a:schemeClr val="tx1">
                    <a:lumMod val="75000"/>
                    <a:lumOff val="25000"/>
                  </a:schemeClr>
                </a:solidFill>
                <a:latin typeface="Haettenschweiler" panose="020B0706040902060204" pitchFamily="34" charset="0"/>
              </a:rPr>
              <a:t>along with bill details to the system</a:t>
            </a:r>
            <a:r>
              <a:rPr lang="en-US" sz="7200" i="1" dirty="0">
                <a:solidFill>
                  <a:schemeClr val="accent2">
                    <a:lumMod val="60000"/>
                    <a:lumOff val="40000"/>
                  </a:schemeClr>
                </a:solidFill>
                <a:latin typeface="Haettenschweiler" panose="020B0706040902060204" pitchFamily="34" charset="0"/>
              </a:rPr>
              <a:t>.</a:t>
            </a:r>
          </a:p>
          <a:p>
            <a:pPr>
              <a:buFont typeface="Wingdings" panose="05000000000000000000" pitchFamily="2" charset="2"/>
              <a:buChar char="Ø"/>
            </a:pPr>
            <a:r>
              <a:rPr lang="en-US" sz="7200" i="1" dirty="0">
                <a:solidFill>
                  <a:schemeClr val="accent2">
                    <a:lumMod val="60000"/>
                    <a:lumOff val="40000"/>
                  </a:schemeClr>
                </a:solidFill>
                <a:latin typeface="Haettenschweiler" panose="020B0706040902060204" pitchFamily="34" charset="0"/>
              </a:rPr>
              <a:t>In Distance Logs, Admin and Employee can View and Add the </a:t>
            </a:r>
            <a:r>
              <a:rPr lang="en-US" sz="7200" i="1" dirty="0">
                <a:solidFill>
                  <a:schemeClr val="tx1">
                    <a:lumMod val="75000"/>
                    <a:lumOff val="25000"/>
                  </a:schemeClr>
                </a:solidFill>
                <a:latin typeface="Haettenschweiler" panose="020B0706040902060204" pitchFamily="34" charset="0"/>
              </a:rPr>
              <a:t>Distance travelled by </a:t>
            </a:r>
            <a:r>
              <a:rPr lang="en-US" sz="7200" i="1" dirty="0" smtClean="0">
                <a:solidFill>
                  <a:schemeClr val="tx1">
                    <a:lumMod val="75000"/>
                    <a:lumOff val="25000"/>
                  </a:schemeClr>
                </a:solidFill>
                <a:latin typeface="Haettenschweiler" panose="020B0706040902060204" pitchFamily="34" charset="0"/>
              </a:rPr>
              <a:t>the vehicle </a:t>
            </a:r>
            <a:r>
              <a:rPr lang="en-US" sz="7200" i="1" dirty="0">
                <a:solidFill>
                  <a:schemeClr val="tx1">
                    <a:lumMod val="75000"/>
                    <a:lumOff val="25000"/>
                  </a:schemeClr>
                </a:solidFill>
                <a:latin typeface="Haettenschweiler" panose="020B0706040902060204" pitchFamily="34" charset="0"/>
              </a:rPr>
              <a:t>and its fuel efficiency. It helps in determining the vehicle rating.</a:t>
            </a:r>
          </a:p>
          <a:p>
            <a:pPr>
              <a:buFont typeface="Wingdings" panose="05000000000000000000" pitchFamily="2" charset="2"/>
              <a:buChar char="Ø"/>
            </a:pPr>
            <a:r>
              <a:rPr lang="en-US" sz="7200" i="1" dirty="0">
                <a:solidFill>
                  <a:schemeClr val="accent2">
                    <a:lumMod val="60000"/>
                    <a:lumOff val="40000"/>
                  </a:schemeClr>
                </a:solidFill>
                <a:latin typeface="Haettenschweiler" panose="020B0706040902060204" pitchFamily="34" charset="0"/>
              </a:rPr>
              <a:t>Repair and Maintenance Logs keeps the track of Repair and Maintenance </a:t>
            </a:r>
            <a:r>
              <a:rPr lang="en-US" sz="7200" i="1" dirty="0">
                <a:solidFill>
                  <a:schemeClr val="tx1">
                    <a:lumMod val="75000"/>
                    <a:lumOff val="25000"/>
                  </a:schemeClr>
                </a:solidFill>
                <a:latin typeface="Haettenschweiler" panose="020B0706040902060204" pitchFamily="34" charset="0"/>
              </a:rPr>
              <a:t>History </a:t>
            </a:r>
            <a:r>
              <a:rPr lang="en-US" sz="7200" i="1" dirty="0" smtClean="0">
                <a:solidFill>
                  <a:schemeClr val="tx1">
                    <a:lumMod val="75000"/>
                    <a:lumOff val="25000"/>
                  </a:schemeClr>
                </a:solidFill>
                <a:latin typeface="Haettenschweiler" panose="020B0706040902060204" pitchFamily="34" charset="0"/>
              </a:rPr>
              <a:t>and coming </a:t>
            </a:r>
            <a:r>
              <a:rPr lang="en-US" sz="7200" i="1" dirty="0">
                <a:solidFill>
                  <a:schemeClr val="tx1">
                    <a:lumMod val="75000"/>
                    <a:lumOff val="25000"/>
                  </a:schemeClr>
                </a:solidFill>
                <a:latin typeface="Haettenschweiler" panose="020B0706040902060204" pitchFamily="34" charset="0"/>
              </a:rPr>
              <a:t>Schedules for all the vehicles and Parts Change Records keeps the track of </a:t>
            </a:r>
            <a:r>
              <a:rPr lang="en-US" sz="7200" i="1" dirty="0" smtClean="0">
                <a:solidFill>
                  <a:schemeClr val="tx1">
                    <a:lumMod val="75000"/>
                    <a:lumOff val="25000"/>
                  </a:schemeClr>
                </a:solidFill>
                <a:latin typeface="Haettenschweiler" panose="020B0706040902060204" pitchFamily="34" charset="0"/>
              </a:rPr>
              <a:t>changed </a:t>
            </a:r>
            <a:r>
              <a:rPr lang="en-IN" sz="7200" i="1" dirty="0" smtClean="0">
                <a:solidFill>
                  <a:schemeClr val="tx1">
                    <a:lumMod val="75000"/>
                    <a:lumOff val="25000"/>
                  </a:schemeClr>
                </a:solidFill>
                <a:latin typeface="Haettenschweiler" panose="020B0706040902060204" pitchFamily="34" charset="0"/>
              </a:rPr>
              <a:t>parts </a:t>
            </a:r>
            <a:r>
              <a:rPr lang="en-IN" sz="7200" i="1" dirty="0">
                <a:solidFill>
                  <a:schemeClr val="tx1">
                    <a:lumMod val="75000"/>
                    <a:lumOff val="25000"/>
                  </a:schemeClr>
                </a:solidFill>
                <a:latin typeface="Haettenschweiler" panose="020B0706040902060204" pitchFamily="34" charset="0"/>
              </a:rPr>
              <a:t>of vehicles.</a:t>
            </a:r>
          </a:p>
          <a:p>
            <a:pPr>
              <a:buFont typeface="Wingdings" panose="05000000000000000000" pitchFamily="2" charset="2"/>
              <a:buChar char="Ø"/>
            </a:pPr>
            <a:r>
              <a:rPr lang="en-US" sz="7200" i="1" dirty="0">
                <a:solidFill>
                  <a:schemeClr val="accent2">
                    <a:lumMod val="60000"/>
                    <a:lumOff val="40000"/>
                  </a:schemeClr>
                </a:solidFill>
                <a:latin typeface="Haettenschweiler" panose="020B0706040902060204" pitchFamily="34" charset="0"/>
              </a:rPr>
              <a:t>Vehicle Rating are generated for all the listed vehicles on </a:t>
            </a:r>
            <a:r>
              <a:rPr lang="en-US" sz="7200" i="1" dirty="0">
                <a:solidFill>
                  <a:schemeClr val="tx1">
                    <a:lumMod val="75000"/>
                    <a:lumOff val="25000"/>
                  </a:schemeClr>
                </a:solidFill>
                <a:latin typeface="Haettenschweiler" panose="020B0706040902060204" pitchFamily="34" charset="0"/>
              </a:rPr>
              <a:t>the basis of fuel efficiency, </a:t>
            </a:r>
            <a:r>
              <a:rPr lang="en-US" sz="7200" i="1" dirty="0" smtClean="0">
                <a:solidFill>
                  <a:schemeClr val="tx1">
                    <a:lumMod val="75000"/>
                    <a:lumOff val="25000"/>
                  </a:schemeClr>
                </a:solidFill>
                <a:latin typeface="Haettenschweiler" panose="020B0706040902060204" pitchFamily="34" charset="0"/>
              </a:rPr>
              <a:t>Aging </a:t>
            </a:r>
            <a:r>
              <a:rPr lang="en-IN" sz="7200" i="1" dirty="0" smtClean="0">
                <a:solidFill>
                  <a:schemeClr val="tx1">
                    <a:lumMod val="75000"/>
                    <a:lumOff val="25000"/>
                  </a:schemeClr>
                </a:solidFill>
                <a:latin typeface="Haettenschweiler" panose="020B0706040902060204" pitchFamily="34" charset="0"/>
              </a:rPr>
              <a:t>and </a:t>
            </a:r>
            <a:r>
              <a:rPr lang="en-IN" sz="7200" i="1" dirty="0">
                <a:solidFill>
                  <a:schemeClr val="tx1">
                    <a:lumMod val="75000"/>
                    <a:lumOff val="25000"/>
                  </a:schemeClr>
                </a:solidFill>
                <a:latin typeface="Haettenschweiler" panose="020B0706040902060204" pitchFamily="34" charset="0"/>
              </a:rPr>
              <a:t>User Reviews.</a:t>
            </a:r>
          </a:p>
          <a:p>
            <a:endParaRPr lang="en-IN" dirty="0">
              <a:solidFill>
                <a:schemeClr val="accent2">
                  <a:lumMod val="60000"/>
                  <a:lumOff val="4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2528" y="697879"/>
            <a:ext cx="2742032" cy="3318961"/>
          </a:xfrm>
          <a:prstGeom prst="rect">
            <a:avLst/>
          </a:prstGeom>
        </p:spPr>
      </p:pic>
    </p:spTree>
    <p:extLst>
      <p:ext uri="{BB962C8B-B14F-4D97-AF65-F5344CB8AC3E}">
        <p14:creationId xmlns:p14="http://schemas.microsoft.com/office/powerpoint/2010/main" val="3956629182"/>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TM04033937[[fn=Vapor Trail]]</Template>
  <TotalTime>176</TotalTime>
  <Words>1298</Words>
  <Application>Microsoft Office PowerPoint</Application>
  <PresentationFormat>Widescreen</PresentationFormat>
  <Paragraphs>104</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Brainstorm</vt:lpstr>
      <vt:lpstr>Century Gothic</vt:lpstr>
      <vt:lpstr>Haettenschweiler</vt:lpstr>
      <vt:lpstr>Raider Crusader</vt:lpstr>
      <vt:lpstr>ROG Fonts</vt:lpstr>
      <vt:lpstr>Times New Roman</vt:lpstr>
      <vt:lpstr>Wingdings</vt:lpstr>
      <vt:lpstr>Vapor Trail</vt:lpstr>
      <vt:lpstr>Automobiles MANAGEMENT SYSTEM.</vt:lpstr>
      <vt:lpstr>Project member’s details:</vt:lpstr>
      <vt:lpstr>Abstract:</vt:lpstr>
      <vt:lpstr>objectives/Scope of the Project:</vt:lpstr>
      <vt:lpstr>Modules involved:</vt:lpstr>
      <vt:lpstr>User interface design: ADMINISTRATOR USER FUNCTION: </vt:lpstr>
      <vt:lpstr>Booking Functions: </vt:lpstr>
      <vt:lpstr>User Functions: </vt:lpstr>
      <vt:lpstr>Fleet Management Functions: </vt:lpstr>
      <vt:lpstr>Bill Management Functions:</vt:lpstr>
      <vt:lpstr>Reports Management Functions: </vt:lpstr>
      <vt:lpstr>Feedback Management Functions: </vt:lpstr>
      <vt:lpstr>System architecture/Block diagram:</vt:lpstr>
      <vt:lpstr>Use case diagram: admin:</vt:lpstr>
      <vt:lpstr>Use case diagram: Employee:</vt:lpstr>
      <vt:lpstr>Use case diagram: user:</vt:lpstr>
      <vt:lpstr>Programming languages required:</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Automobiles MANAGEMENT SYSTEM.</dc:title>
  <dc:creator>Microsoft account</dc:creator>
  <cp:lastModifiedBy>Microsoft account</cp:lastModifiedBy>
  <cp:revision>20</cp:revision>
  <dcterms:created xsi:type="dcterms:W3CDTF">2020-10-15T08:13:19Z</dcterms:created>
  <dcterms:modified xsi:type="dcterms:W3CDTF">2020-10-15T11:13:52Z</dcterms:modified>
</cp:coreProperties>
</file>